
<file path=[Content_Types].xml><?xml version="1.0" encoding="utf-8"?>
<Types xmlns="http://schemas.openxmlformats.org/package/2006/content-types">
  <Default Extension="fntdata" ContentType="application/x-fontdata"/>
  <Default Extension="jpg" ContentType="image/pn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19"/>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Lst>
  <p:custDataLst>
    <p:tags r:id="rId28"/>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9"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685" autoAdjust="0"/>
  </p:normalViewPr>
  <p:slideViewPr>
    <p:cSldViewPr snapToGrid="0">
      <p:cViewPr varScale="1">
        <p:scale>
          <a:sx n="77" d="100"/>
          <a:sy n="77" d="100"/>
        </p:scale>
        <p:origin x="1878"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7.fntdata"/><Relationship Id="rId3" Type="http://schemas.openxmlformats.org/officeDocument/2006/relationships/customXml" Target="../customXml/item3.xml"/><Relationship Id="rId21" Type="http://schemas.openxmlformats.org/officeDocument/2006/relationships/font" Target="fonts/font2.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1.fntdata"/><Relationship Id="rId29"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4.fntdata"/><Relationship Id="rId28" Type="http://schemas.openxmlformats.org/officeDocument/2006/relationships/tags" Target="tags/tag1.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Welcome to my CS405 Green Pace Security Policy Presentation. My name is Mark Meyer and I am a developer for Green Pace.</a:t>
            </a: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indent="0">
              <a:spcBef>
                <a:spcPts val="0"/>
              </a:spcBef>
              <a:spcAft>
                <a:spcPts val="0"/>
              </a:spcAft>
              <a:buNone/>
            </a:pPr>
            <a:r>
              <a:rPr lang="en-US" sz="1800" dirty="0">
                <a:effectLst/>
                <a:latin typeface="Calibri" panose="020F0502020204030204" pitchFamily="34" charset="0"/>
                <a:ea typeface="Calibri" panose="020F0502020204030204" pitchFamily="34" charset="0"/>
              </a:rPr>
              <a:t>Shown here is an example of some tools used in this policy to check for vulnerabilities in the DevSecOps Design and Verify and Test phases. This particular set of tools is used to check the SQL Injection Coding Standard 4: Exclude user input from format strings. As you can see, we include the name of the tool, the version used to detect the vulnerability, the name of the rule used within the tool, and any description the tool provides regarding the vulnerability found.</a:t>
            </a:r>
          </a:p>
          <a:p>
            <a:pPr marL="0" lvl="0" indent="0" algn="l" rtl="0">
              <a:lnSpc>
                <a:spcPct val="100000"/>
              </a:lnSpc>
              <a:spcBef>
                <a:spcPts val="0"/>
              </a:spcBef>
              <a:spcAft>
                <a:spcPts val="0"/>
              </a:spcAft>
              <a:buSzPts val="1100"/>
              <a:buNone/>
            </a:pPr>
            <a:endParaRPr dirty="0"/>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secure coding, “Don’t leave security to the end” means to be proactive in implementing security practices and policies. It means developers should create a security policy before coding begins to establish standards and guidelines. It means adhering to this policy throughout development, adopting these standards as best practices, and coding applications with security as a mindset rather than an afterthought. It means taking the initiative in managing access control, protecting data, and safeguarding against malware, viruses, and other vulnerabilities. In fact, leaving security to the end can and will result in security vulnerabilities, bad practices, flaws in code, back doors to data and overall bears the potential for creating a very shallow defense-in-depth.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sz="1800" dirty="0">
                <a:effectLst/>
                <a:latin typeface="Times New Roman" panose="02020603050405020304" pitchFamily="18" charset="0"/>
                <a:ea typeface="Calibri" panose="020F0502020204030204" pitchFamily="34" charset="0"/>
              </a:rPr>
              <a:t>While a security policy should act as a standard and a guide, it is unlikely the policy will cover all security vulnerabilities. For example, other practices should be implemented as well such as educating the users and developers on secure passwords, social engineering, modern phishing techniques, cable locks on equipment, and password-locked screensavers. Security and data breaches can come from anywhere, especially from within the organization because privileged access can easily become a commodity to be sold. The security policy should be reviewed and updated often with the latest standards and guidance as vulnerabilities are always evolving in the tech community. </a:t>
            </a:r>
            <a:endParaRPr dirty="0"/>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Current policy gaps include but are not limited to a lack of testing guidelines such as penetration or integration testing, lack of specificity of certain topics such as LDAP and AD, lack of direct focus on platforms such as comparisons between mobile, desktop, and cloud implementations, and lack of network and communication coding standards.</a:t>
            </a:r>
            <a:endParaRPr dirty="0"/>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bg1"/>
                </a:solidFill>
                <a:effectLst/>
                <a:latin typeface="Times New Roman" panose="02020603050405020304" pitchFamily="18" charset="0"/>
                <a:ea typeface="Calibri" panose="020F0502020204030204" pitchFamily="34" charset="0"/>
              </a:rPr>
              <a:t>In conclusion, the steps we can take to prevent threats includes proactively establishing and implementing security policies such as DevSecOps, defining principles alongside corresponding coding standards, performing exhaustive testing including unit testing, performance testing, penetration testing, and integration testing, performing static code analyses and peer code reviews, implementing an ongoing cycle of organized meetings to review best practices and implementations, continuously update our policies and code based on the latest vulnerabilities, and finally, educate all users.</a:t>
            </a:r>
            <a:endParaRPr lang="en-US" dirty="0">
              <a:solidFill>
                <a:schemeClr val="bg1"/>
              </a:solidFill>
            </a:endParaRPr>
          </a:p>
          <a:p>
            <a:pPr marL="0" lvl="0" indent="0" algn="l" rtl="0">
              <a:lnSpc>
                <a:spcPct val="100000"/>
              </a:lnSpc>
              <a:spcBef>
                <a:spcPts val="0"/>
              </a:spcBef>
              <a:spcAft>
                <a:spcPts val="0"/>
              </a:spcAft>
              <a:buSzPts val="1100"/>
              <a:buNone/>
            </a:pPr>
            <a:endParaRPr dirty="0"/>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All standards and policy specifics were pulled directly from the Green Pace Secure Development Policy, version 1.2.</a:t>
            </a:r>
            <a:endParaRPr dirty="0"/>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effectLst/>
                <a:latin typeface="Calibri" panose="020F0502020204030204" pitchFamily="34" charset="0"/>
                <a:ea typeface="Calibri" panose="020F0502020204030204" pitchFamily="34" charset="0"/>
              </a:rPr>
              <a:t>This policy defines the core security principles; C/C++ coding standards; authorization, authentication, and auditing standards; and data encryption standards. This document applies to all staff that create, deploy, or support custom software at Green Pace in an effort to adopt DevSecOps as the policy standard.</a:t>
            </a:r>
          </a:p>
          <a:p>
            <a:pPr marL="0" lvl="0" indent="0" algn="l" rtl="0">
              <a:lnSpc>
                <a:spcPct val="100000"/>
              </a:lnSpc>
              <a:spcBef>
                <a:spcPts val="0"/>
              </a:spcBef>
              <a:spcAft>
                <a:spcPts val="0"/>
              </a:spcAft>
              <a:buSzPts val="1100"/>
              <a:buNone/>
            </a:pPr>
            <a:endParaRPr dirty="0"/>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Shown here is a threats matrix. We can define the general frequency of occurrence by labeling the threat as “Likely” or “Unlikely”. Priority levels are denoted with the letter P next to a number. The lower the number, the higher the potential impact and urgency.</a:t>
            </a:r>
            <a:endParaRPr dirty="0"/>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Listed here are the 10 principles by order of high-level priority:</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By high-level I mean the number one priority covers a broad oversight and overarching proactive principle of security, while the number ten priority covers a more granular, test-driven, responsive principle. Listed below each priority are the corresponding Coding Standards to show the alignment between policy standards and principles.</a:t>
            </a: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Listed here are the 10 coding standards, their names, the name of the rule, and then a few other details: severity, likelihood, remediation cost, priority, and threat level. As mentioned prior, the lower the number in the priority, the higher the impact and urgency. You may also notice that the lower the Threat level (i.e., L1), the higher the severity, the more likely of an occurrence, and the relatively lower the remediation cost. Thus, a higher threat level has lower severity, is less likely to occur, but has generally has a higher remediation cost.</a:t>
            </a:r>
            <a:endParaRPr lang="en-US" dirty="0"/>
          </a:p>
          <a:p>
            <a:pPr marL="0" lvl="0" indent="0" algn="l" rtl="0">
              <a:lnSpc>
                <a:spcPct val="100000"/>
              </a:lnSpc>
              <a:spcBef>
                <a:spcPts val="0"/>
              </a:spcBef>
              <a:spcAft>
                <a:spcPts val="0"/>
              </a:spcAft>
              <a:buSzPts val="1100"/>
              <a:buNone/>
            </a:pPr>
            <a:endParaRPr dirty="0"/>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bg1"/>
                </a:solidFill>
                <a:effectLst/>
              </a:rPr>
              <a:t>The purpose of encrypting any data is to add another layer of defense (i.e., defense-in-depth).</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effectLs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bg1"/>
                </a:solidFill>
                <a:effectLst/>
              </a:rPr>
              <a:t>Encryption at rest is defined as protecting the data ‘on disk’ or in its otherwise stationary form (i.e., cloud-based application would not be ‘on disk’). This encryption protects against an attacker who either physically obtains the hard drive (typically the result of someone with inside access), or someone who can penetrate defenses leading up to and including the data at rest. The policy applies because security and data breaches occur at all layers of defense, so accounting for physical and/or raw data access is a vital implementation.</a:t>
            </a:r>
            <a:endParaRPr lang="en-US" sz="1100" dirty="0">
              <a:solidFill>
                <a:schemeClr val="bg1"/>
              </a:solidFill>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bg1"/>
                </a:solidFill>
                <a:effectLst/>
              </a:rPr>
              <a:t>Encryption at flight is defined as protecting the data in transit from point-to-point on any network and/or internet connection. This encryption protects against an attacker is attempting to intercept and view and/or steal sensitive data, spoof data with their own defined headers in browser requests to/from databases or gain access to administrative privileges. This policy applies because modern applications send data over internal/external networks, and if data can be transmitted, it can also be intercepted and/or modified in transit. This is one of many reasons why sanitizing data sent to other systems is an important principle.</a:t>
            </a:r>
            <a:endParaRPr lang="en-US" sz="1100" dirty="0">
              <a:solidFill>
                <a:schemeClr val="bg1"/>
              </a:solidFill>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bg1"/>
                </a:solidFill>
                <a:effectLst/>
              </a:rPr>
              <a:t>Encryption in use is defined as protecting the data within random-access memory (RAM), CPU caches, or CPU registers or otherwise any data being currently processed by applications in a cloud service. This encryption protects an application victim to any rootkits, boot kits, cold boot attacks, or other malicious hardware attacks. For example, someone with access to RAM could parse the memory to obtain the key to decrypt the ‘encryption in rest’ data. This policy applies because data in use may contain sensitive data such as business intelligence, personal information, keys for encryption, and digital certificates.</a:t>
            </a:r>
            <a:endParaRPr lang="en-US" sz="1100" dirty="0">
              <a:solidFill>
                <a:schemeClr val="bg1"/>
              </a:solidFill>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bg1"/>
                </a:solidFill>
                <a:effectLst/>
              </a:rPr>
              <a:t>The role of authentication is to evaluate the type of user in ensuring the user is a human as desired—namely, a user who is registered and interested in using the website as a consumer. A best practice often involves eliminating guest checkouts and implementing external (i.e., two-factor) authentications to further verify account creation and/or changes to private user data.</a:t>
            </a:r>
            <a:endParaRPr lang="en-US" sz="1100" dirty="0">
              <a:solidFill>
                <a:schemeClr val="bg1"/>
              </a:solidFill>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bg1"/>
                </a:solidFill>
                <a:effectLst/>
              </a:rPr>
              <a:t>The role of authorization is to determine whether a user on the website has the proper permission(s) to conduct any given behavior within the site. In other words, if a website eliminates admin access from registered users but forgot to eliminate admin access from guests, any random user who did not login (including bots) could be granted admin access. Best practice is the Principle of Least Privilege which means a developer should never grant more access to a user than is needed to complete the intended behavior of that user role.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solidFill>
                  <a:schemeClr val="bg1"/>
                </a:solidFill>
                <a:effectLst/>
              </a:rPr>
              <a:t>The role of accounting is accountability. It is important to implement terms of service and conditions to the user before a user engages in activity on a website to be upfront about what behaviors are allowed, what a user’s obligations and responsibilities are defined as, and to be clear about actions that may take place as a result of good and/or bad user behavior. For example, terms and conditions should include how the website will use a user’s personal information as well as what the consequences are in the event a user is held responsible for a security, data, and/or policy breach. Best practice is to at the very least ensure a user scrolls to the bottom of the terms and conditions before an “I Agree” button becomes available to press.</a:t>
            </a:r>
            <a:endParaRPr lang="en-US" sz="1100" dirty="0">
              <a:solidFill>
                <a:schemeClr val="bg1"/>
              </a:solidFill>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dirty="0">
              <a:solidFill>
                <a:schemeClr val="bg1"/>
              </a:solidFill>
              <a:effectLst/>
              <a:latin typeface="Calibri" panose="020F0502020204030204" pitchFamily="34" charset="0"/>
              <a:ea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is a unit test for SQL Injection, Coding Standard 4 in the policy. Included are 6 mixed tests of positive and negative results. Notably, running the code successfully identifies the one correct user record and fails the other five records attempting to use SQL injection techniques. The test correctly implements the standard denoting to exclude user input from format strings. In other words, the SQL injection is prevented from happening, and only sends a fail message back to the user instead of further evaluating the user input.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Given the diagram shown here, this policy defines standards that aim to modify the existing DevOps process in converting to a DevSecOps policy standard. Namely, the standards focus on implementations in the following </a:t>
            </a:r>
            <a:r>
              <a:rPr lang="en-US" sz="1800" i="1" dirty="0">
                <a:effectLst/>
                <a:latin typeface="Calibri" panose="020F0502020204030204" pitchFamily="34" charset="0"/>
                <a:ea typeface="Calibri" panose="020F0502020204030204" pitchFamily="34" charset="0"/>
              </a:rPr>
              <a:t>Pre-production</a:t>
            </a:r>
            <a:r>
              <a:rPr lang="en-US" sz="1800" dirty="0">
                <a:effectLst/>
                <a:latin typeface="Calibri" panose="020F0502020204030204" pitchFamily="34" charset="0"/>
                <a:ea typeface="Calibri" panose="020F0502020204030204" pitchFamily="34" charset="0"/>
              </a:rPr>
              <a:t> sections: </a:t>
            </a:r>
            <a:r>
              <a:rPr lang="en-US" sz="1800" i="1" dirty="0">
                <a:effectLst/>
                <a:latin typeface="Calibri" panose="020F0502020204030204" pitchFamily="34" charset="0"/>
                <a:ea typeface="Calibri" panose="020F0502020204030204" pitchFamily="34" charset="0"/>
              </a:rPr>
              <a:t>Assess and Plan</a:t>
            </a:r>
            <a:r>
              <a:rPr lang="en-US" sz="1800" dirty="0">
                <a:effectLst/>
                <a:latin typeface="Calibri" panose="020F0502020204030204" pitchFamily="34" charset="0"/>
                <a:ea typeface="Calibri" panose="020F0502020204030204" pitchFamily="34" charset="0"/>
              </a:rPr>
              <a:t>, </a:t>
            </a:r>
            <a:r>
              <a:rPr lang="en-US" sz="1800" i="1" dirty="0">
                <a:effectLst/>
                <a:latin typeface="Calibri" panose="020F0502020204030204" pitchFamily="34" charset="0"/>
                <a:ea typeface="Calibri" panose="020F0502020204030204" pitchFamily="34" charset="0"/>
              </a:rPr>
              <a:t>Design</a:t>
            </a:r>
            <a:r>
              <a:rPr lang="en-US" sz="1800" dirty="0">
                <a:effectLst/>
                <a:latin typeface="Calibri" panose="020F0502020204030204" pitchFamily="34" charset="0"/>
                <a:ea typeface="Calibri" panose="020F0502020204030204" pitchFamily="34" charset="0"/>
              </a:rPr>
              <a:t>, </a:t>
            </a:r>
            <a:r>
              <a:rPr lang="en-US" sz="1800" i="1" dirty="0">
                <a:effectLst/>
                <a:latin typeface="Calibri" panose="020F0502020204030204" pitchFamily="34" charset="0"/>
                <a:ea typeface="Calibri" panose="020F0502020204030204" pitchFamily="34" charset="0"/>
              </a:rPr>
              <a:t>Build</a:t>
            </a:r>
            <a:r>
              <a:rPr lang="en-US" sz="1800" dirty="0">
                <a:effectLst/>
                <a:latin typeface="Calibri" panose="020F0502020204030204" pitchFamily="34" charset="0"/>
                <a:ea typeface="Calibri" panose="020F0502020204030204" pitchFamily="34" charset="0"/>
              </a:rPr>
              <a:t>, </a:t>
            </a:r>
            <a:r>
              <a:rPr lang="en-US" sz="1800" i="1" dirty="0">
                <a:effectLst/>
                <a:latin typeface="Calibri" panose="020F0502020204030204" pitchFamily="34" charset="0"/>
                <a:ea typeface="Calibri" panose="020F0502020204030204" pitchFamily="34" charset="0"/>
              </a:rPr>
              <a:t>Verify and test</a:t>
            </a:r>
            <a:r>
              <a:rPr lang="en-US" sz="1800" dirty="0">
                <a:effectLst/>
                <a:latin typeface="Calibri" panose="020F0502020204030204" pitchFamily="34" charset="0"/>
                <a:ea typeface="Calibri" panose="020F0502020204030204" pitchFamily="34" charset="0"/>
              </a:rPr>
              <a:t>. However, it is also important to be aware of the changes when executing the remainder of the DevSecOps policy in the </a:t>
            </a:r>
            <a:r>
              <a:rPr lang="en-US" sz="1800" i="1" dirty="0">
                <a:effectLst/>
                <a:latin typeface="Calibri" panose="020F0502020204030204" pitchFamily="34" charset="0"/>
                <a:ea typeface="Calibri" panose="020F0502020204030204" pitchFamily="34" charset="0"/>
              </a:rPr>
              <a:t>Production</a:t>
            </a:r>
            <a:r>
              <a:rPr lang="en-US" sz="1800" dirty="0">
                <a:effectLst/>
                <a:latin typeface="Calibri" panose="020F0502020204030204" pitchFamily="34" charset="0"/>
                <a:ea typeface="Calibri" panose="020F0502020204030204" pitchFamily="34" charset="0"/>
              </a:rPr>
              <a:t> sections: </a:t>
            </a:r>
            <a:r>
              <a:rPr lang="en-US" sz="1800" i="1" dirty="0">
                <a:effectLst/>
                <a:latin typeface="Calibri" panose="020F0502020204030204" pitchFamily="34" charset="0"/>
                <a:ea typeface="Calibri" panose="020F0502020204030204" pitchFamily="34" charset="0"/>
              </a:rPr>
              <a:t>Transition and health check</a:t>
            </a:r>
            <a:r>
              <a:rPr lang="en-US" sz="1800" dirty="0">
                <a:effectLst/>
                <a:latin typeface="Calibri" panose="020F0502020204030204" pitchFamily="34" charset="0"/>
                <a:ea typeface="Calibri" panose="020F0502020204030204" pitchFamily="34" charset="0"/>
              </a:rPr>
              <a:t>, </a:t>
            </a:r>
            <a:r>
              <a:rPr lang="en-US" sz="1800" i="1" dirty="0">
                <a:effectLst/>
                <a:latin typeface="Calibri" panose="020F0502020204030204" pitchFamily="34" charset="0"/>
                <a:ea typeface="Calibri" panose="020F0502020204030204" pitchFamily="34" charset="0"/>
              </a:rPr>
              <a:t>Monitor and detect</a:t>
            </a:r>
            <a:r>
              <a:rPr lang="en-US" sz="1800" dirty="0">
                <a:effectLst/>
                <a:latin typeface="Calibri" panose="020F0502020204030204" pitchFamily="34" charset="0"/>
                <a:ea typeface="Calibri" panose="020F0502020204030204" pitchFamily="34" charset="0"/>
              </a:rPr>
              <a:t>, </a:t>
            </a:r>
            <a:r>
              <a:rPr lang="en-US" sz="1800" i="1" dirty="0">
                <a:effectLst/>
                <a:latin typeface="Calibri" panose="020F0502020204030204" pitchFamily="34" charset="0"/>
                <a:ea typeface="Calibri" panose="020F0502020204030204" pitchFamily="34" charset="0"/>
              </a:rPr>
              <a:t>Respond</a:t>
            </a:r>
            <a:r>
              <a:rPr lang="en-US" sz="1800" dirty="0">
                <a:effectLst/>
                <a:latin typeface="Calibri" panose="020F0502020204030204" pitchFamily="34" charset="0"/>
                <a:ea typeface="Calibri" panose="020F0502020204030204" pitchFamily="34" charset="0"/>
              </a:rPr>
              <a:t>, and </a:t>
            </a:r>
            <a:r>
              <a:rPr lang="en-US" sz="1800" i="1" dirty="0">
                <a:effectLst/>
                <a:latin typeface="Calibri" panose="020F0502020204030204" pitchFamily="34" charset="0"/>
                <a:ea typeface="Calibri" panose="020F0502020204030204" pitchFamily="34" charset="0"/>
              </a:rPr>
              <a:t>Maintain and stabilize</a:t>
            </a:r>
            <a:r>
              <a:rPr lang="en-US" sz="1800" dirty="0">
                <a:effectLst/>
                <a:latin typeface="Calibri" panose="020F0502020204030204" pitchFamily="34" charset="0"/>
                <a:ea typeface="Calibri" panose="020F0502020204030204" pitchFamily="34" charset="0"/>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Calibri" panose="020F0502020204030204" pitchFamily="34" charset="0"/>
              </a:rPr>
              <a:t>In other words, this policy creates a standard of being proactive in architecture, design, building, and testing the application before reaching the production cycle. The standards should then be continued to be maintained and adjusted accordingly in the case of any malicious behavior, attacks, penetration test results, or updated standards.</a:t>
            </a:r>
          </a:p>
          <a:p>
            <a:pPr marL="0" lvl="0" indent="0" algn="l" rtl="0">
              <a:lnSpc>
                <a:spcPct val="100000"/>
              </a:lnSpc>
              <a:spcBef>
                <a:spcPts val="0"/>
              </a:spcBef>
              <a:spcAft>
                <a:spcPts val="0"/>
              </a:spcAft>
              <a:buSzPts val="1100"/>
              <a:buNone/>
            </a:pPr>
            <a:endParaRPr dirty="0"/>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7" Type="http://schemas.openxmlformats.org/officeDocument/2006/relationships/image" Target="../media/image4.png"/><Relationship Id="rId2" Type="http://schemas.microsoft.com/office/2007/relationships/media" Target="../media/media10.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audio" Target="../media/media11.m4a"/><Relationship Id="rId7" Type="http://schemas.openxmlformats.org/officeDocument/2006/relationships/hyperlink" Target="https://opensource.com/article/18/8/visualizing-devops-essentials-mindset" TargetMode="External"/><Relationship Id="rId2" Type="http://schemas.microsoft.com/office/2007/relationships/media" Target="../media/media11.m4a"/><Relationship Id="rId1" Type="http://schemas.openxmlformats.org/officeDocument/2006/relationships/tags" Target="../tags/tag12.xml"/><Relationship Id="rId6" Type="http://schemas.openxmlformats.org/officeDocument/2006/relationships/image" Target="../media/image8.png"/><Relationship Id="rId5" Type="http://schemas.openxmlformats.org/officeDocument/2006/relationships/notesSlide" Target="../notesSlides/notesSlide11.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hyperlink" Target="https://www.process-worldwide.com/the-challenge-of-ensuring-system-security-a-722855/" TargetMode="External"/><Relationship Id="rId3" Type="http://schemas.openxmlformats.org/officeDocument/2006/relationships/audio" Target="../media/media12.m4a"/><Relationship Id="rId7" Type="http://schemas.openxmlformats.org/officeDocument/2006/relationships/image" Target="../media/image9.jpg"/><Relationship Id="rId2" Type="http://schemas.microsoft.com/office/2007/relationships/media" Target="../media/media12.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9.m4a"/><Relationship Id="rId7" Type="http://schemas.openxmlformats.org/officeDocument/2006/relationships/image" Target="../media/image3.png"/><Relationship Id="rId2" Type="http://schemas.microsoft.com/office/2007/relationships/media" Target="../media/media9.m4a"/><Relationship Id="rId1" Type="http://schemas.openxmlformats.org/officeDocument/2006/relationships/tags" Target="../tags/tag10.xml"/><Relationship Id="rId6" Type="http://schemas.openxmlformats.org/officeDocument/2006/relationships/image" Target="../media/image7.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814426"/>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Mark W. Meyer</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Audio 1">
            <a:hlinkClick r:id="" action="ppaction://media"/>
            <a:extLst>
              <a:ext uri="{FF2B5EF4-FFF2-40B4-BE49-F238E27FC236}">
                <a16:creationId xmlns:a16="http://schemas.microsoft.com/office/drawing/2014/main" id="{B8074DB0-9519-9E81-8747-586E363A222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043"/>
    </mc:Choice>
    <mc:Fallback>
      <p:transition spd="slow" advTm="9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CBD664AE-B571-1C9D-8E71-A53CB5A8B803}"/>
              </a:ext>
            </a:extLst>
          </p:cNvPr>
          <p:cNvGraphicFramePr>
            <a:graphicFrameLocks noGrp="1"/>
          </p:cNvGraphicFramePr>
          <p:nvPr>
            <p:extLst>
              <p:ext uri="{D42A27DB-BD31-4B8C-83A1-F6EECF244321}">
                <p14:modId xmlns:p14="http://schemas.microsoft.com/office/powerpoint/2010/main" val="563879974"/>
              </p:ext>
            </p:extLst>
          </p:nvPr>
        </p:nvGraphicFramePr>
        <p:xfrm>
          <a:off x="1052186" y="1841325"/>
          <a:ext cx="9895562" cy="4252302"/>
        </p:xfrm>
        <a:graphic>
          <a:graphicData uri="http://schemas.openxmlformats.org/drawingml/2006/table">
            <a:tbl>
              <a:tblPr firstRow="1" firstCol="1">
                <a:tableStyleId>{802198C4-3087-4945-87E3-76CBB3509B7E}</a:tableStyleId>
              </a:tblPr>
              <a:tblGrid>
                <a:gridCol w="1658746">
                  <a:extLst>
                    <a:ext uri="{9D8B030D-6E8A-4147-A177-3AD203B41FA5}">
                      <a16:colId xmlns:a16="http://schemas.microsoft.com/office/drawing/2014/main" val="2632388230"/>
                    </a:ext>
                  </a:extLst>
                </a:gridCol>
                <a:gridCol w="1230978">
                  <a:extLst>
                    <a:ext uri="{9D8B030D-6E8A-4147-A177-3AD203B41FA5}">
                      <a16:colId xmlns:a16="http://schemas.microsoft.com/office/drawing/2014/main" val="433386195"/>
                    </a:ext>
                  </a:extLst>
                </a:gridCol>
                <a:gridCol w="3691099">
                  <a:extLst>
                    <a:ext uri="{9D8B030D-6E8A-4147-A177-3AD203B41FA5}">
                      <a16:colId xmlns:a16="http://schemas.microsoft.com/office/drawing/2014/main" val="2193125723"/>
                    </a:ext>
                  </a:extLst>
                </a:gridCol>
                <a:gridCol w="3314739">
                  <a:extLst>
                    <a:ext uri="{9D8B030D-6E8A-4147-A177-3AD203B41FA5}">
                      <a16:colId xmlns:a16="http://schemas.microsoft.com/office/drawing/2014/main" val="3455979797"/>
                    </a:ext>
                  </a:extLst>
                </a:gridCol>
              </a:tblGrid>
              <a:tr h="382046">
                <a:tc>
                  <a:txBody>
                    <a:bodyPr/>
                    <a:lstStyle/>
                    <a:p>
                      <a:pPr marL="0" marR="0" algn="ctr">
                        <a:spcBef>
                          <a:spcPts val="0"/>
                        </a:spcBef>
                        <a:spcAft>
                          <a:spcPts val="0"/>
                        </a:spcAft>
                      </a:pPr>
                      <a:r>
                        <a:rPr lang="en-US" sz="1400">
                          <a:solidFill>
                            <a:schemeClr val="bg1"/>
                          </a:solidFill>
                          <a:effectLst/>
                        </a:rPr>
                        <a:t>Tool</a:t>
                      </a:r>
                      <a:endParaRPr lang="en-US" sz="1400">
                        <a:solidFill>
                          <a:schemeClr val="bg1"/>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solidFill>
                            <a:schemeClr val="bg1"/>
                          </a:solidFill>
                          <a:effectLst/>
                        </a:rPr>
                        <a:t>Version</a:t>
                      </a:r>
                      <a:endParaRPr lang="en-US" sz="1400">
                        <a:solidFill>
                          <a:schemeClr val="bg1"/>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solidFill>
                            <a:schemeClr val="bg1"/>
                          </a:solidFill>
                          <a:effectLst/>
                        </a:rPr>
                        <a:t>Checker</a:t>
                      </a:r>
                      <a:endParaRPr lang="en-US" sz="1400">
                        <a:solidFill>
                          <a:schemeClr val="bg1"/>
                        </a:solidFill>
                        <a:effectLst/>
                        <a:latin typeface="Calibri" panose="020F0502020204030204" pitchFamily="34"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400">
                          <a:solidFill>
                            <a:schemeClr val="bg1"/>
                          </a:solidFill>
                          <a:effectLst/>
                        </a:rPr>
                        <a:t>Description Tool</a:t>
                      </a:r>
                      <a:endParaRPr lang="en-US" sz="1400">
                        <a:solidFill>
                          <a:schemeClr val="bg1"/>
                        </a:solidFill>
                        <a:effectLst/>
                        <a:latin typeface="Calibri" panose="020F0502020204030204" pitchFamily="34" charset="0"/>
                        <a:ea typeface="Calibri" panose="020F0502020204030204" pitchFamily="34" charset="0"/>
                      </a:endParaRPr>
                    </a:p>
                  </a:txBody>
                  <a:tcPr marL="68580" marR="68580" marT="0" marB="0" anchor="ctr"/>
                </a:tc>
                <a:extLst>
                  <a:ext uri="{0D108BD9-81ED-4DB2-BD59-A6C34878D82A}">
                    <a16:rowId xmlns:a16="http://schemas.microsoft.com/office/drawing/2014/main" val="1655557080"/>
                  </a:ext>
                </a:extLst>
              </a:tr>
              <a:tr h="478389">
                <a:tc>
                  <a:txBody>
                    <a:bodyPr/>
                    <a:lstStyle/>
                    <a:p>
                      <a:pPr marL="0" marR="0" algn="ctr">
                        <a:spcBef>
                          <a:spcPts val="0"/>
                        </a:spcBef>
                        <a:spcAft>
                          <a:spcPts val="0"/>
                        </a:spcAft>
                      </a:pPr>
                      <a:r>
                        <a:rPr lang="en-US" sz="1400">
                          <a:solidFill>
                            <a:schemeClr val="bg1"/>
                          </a:solidFill>
                          <a:effectLst/>
                        </a:rPr>
                        <a:t>Astrée</a:t>
                      </a:r>
                      <a:endParaRPr lang="en-US" sz="14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400">
                          <a:solidFill>
                            <a:schemeClr val="bg1"/>
                          </a:solidFill>
                          <a:effectLst/>
                        </a:rPr>
                        <a:t>22.04</a:t>
                      </a:r>
                      <a:endParaRPr lang="en-US" sz="14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400">
                          <a:solidFill>
                            <a:schemeClr val="bg1"/>
                          </a:solidFill>
                          <a:effectLst/>
                        </a:rPr>
                        <a:t>Astrée Static Analyzer</a:t>
                      </a:r>
                      <a:endParaRPr lang="en-US" sz="14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400">
                          <a:solidFill>
                            <a:schemeClr val="bg1"/>
                          </a:solidFill>
                          <a:effectLst/>
                        </a:rPr>
                        <a:t>Supported via stubbing/taint analysis</a:t>
                      </a:r>
                      <a:endParaRPr lang="en-US" sz="14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156540456"/>
                  </a:ext>
                </a:extLst>
              </a:tr>
              <a:tr h="478389">
                <a:tc>
                  <a:txBody>
                    <a:bodyPr/>
                    <a:lstStyle/>
                    <a:p>
                      <a:pPr marL="0" marR="0" algn="ctr">
                        <a:spcBef>
                          <a:spcPts val="0"/>
                        </a:spcBef>
                        <a:spcAft>
                          <a:spcPts val="0"/>
                        </a:spcAft>
                      </a:pPr>
                      <a:r>
                        <a:rPr lang="en-US" sz="1400">
                          <a:solidFill>
                            <a:schemeClr val="bg1"/>
                          </a:solidFill>
                          <a:effectLst/>
                        </a:rPr>
                        <a:t>Code Sonar</a:t>
                      </a:r>
                      <a:endParaRPr lang="en-US" sz="14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400">
                          <a:solidFill>
                            <a:schemeClr val="bg1"/>
                          </a:solidFill>
                          <a:effectLst/>
                        </a:rPr>
                        <a:t>7.0p0</a:t>
                      </a:r>
                      <a:endParaRPr lang="en-US" sz="14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400">
                          <a:solidFill>
                            <a:schemeClr val="bg1"/>
                          </a:solidFill>
                          <a:effectLst/>
                        </a:rPr>
                        <a:t>IO.INJ.FMT</a:t>
                      </a:r>
                    </a:p>
                    <a:p>
                      <a:pPr marL="0" marR="0" algn="ctr">
                        <a:spcBef>
                          <a:spcPts val="0"/>
                        </a:spcBef>
                        <a:spcAft>
                          <a:spcPts val="0"/>
                        </a:spcAft>
                      </a:pPr>
                      <a:r>
                        <a:rPr lang="en-US" sz="1400">
                          <a:solidFill>
                            <a:schemeClr val="bg1"/>
                          </a:solidFill>
                          <a:effectLst/>
                        </a:rPr>
                        <a:t>MISC.FMT</a:t>
                      </a:r>
                      <a:endParaRPr lang="en-US" sz="14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400">
                          <a:solidFill>
                            <a:schemeClr val="bg1"/>
                          </a:solidFill>
                          <a:effectLst/>
                        </a:rPr>
                        <a:t>Format string injection</a:t>
                      </a:r>
                    </a:p>
                    <a:p>
                      <a:pPr marL="0" marR="0">
                        <a:spcBef>
                          <a:spcPts val="0"/>
                        </a:spcBef>
                        <a:spcAft>
                          <a:spcPts val="0"/>
                        </a:spcAft>
                      </a:pPr>
                      <a:r>
                        <a:rPr lang="en-US" sz="1400">
                          <a:solidFill>
                            <a:schemeClr val="bg1"/>
                          </a:solidFill>
                          <a:effectLst/>
                        </a:rPr>
                        <a:t>Format string</a:t>
                      </a:r>
                      <a:endParaRPr lang="en-US" sz="14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37610127"/>
                  </a:ext>
                </a:extLst>
              </a:tr>
              <a:tr h="2435089">
                <a:tc>
                  <a:txBody>
                    <a:bodyPr/>
                    <a:lstStyle/>
                    <a:p>
                      <a:pPr marL="0" marR="0" algn="ctr">
                        <a:spcBef>
                          <a:spcPts val="0"/>
                        </a:spcBef>
                        <a:spcAft>
                          <a:spcPts val="0"/>
                        </a:spcAft>
                      </a:pPr>
                      <a:r>
                        <a:rPr lang="en-US" sz="1400">
                          <a:solidFill>
                            <a:schemeClr val="bg1"/>
                          </a:solidFill>
                          <a:effectLst/>
                        </a:rPr>
                        <a:t>Parasoft C/C++ test</a:t>
                      </a:r>
                      <a:endParaRPr lang="en-US" sz="14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400">
                          <a:solidFill>
                            <a:schemeClr val="bg1"/>
                          </a:solidFill>
                          <a:effectLst/>
                        </a:rPr>
                        <a:t>2022.1</a:t>
                      </a:r>
                      <a:endParaRPr lang="en-US" sz="14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400" dirty="0">
                          <a:solidFill>
                            <a:schemeClr val="bg1"/>
                          </a:solidFill>
                          <a:effectLst/>
                        </a:rPr>
                        <a:t>CERT_C-FIO30-a</a:t>
                      </a:r>
                    </a:p>
                    <a:p>
                      <a:pPr marL="0" marR="0" algn="ctr">
                        <a:spcBef>
                          <a:spcPts val="0"/>
                        </a:spcBef>
                        <a:spcAft>
                          <a:spcPts val="0"/>
                        </a:spcAft>
                      </a:pPr>
                      <a:r>
                        <a:rPr lang="en-US" sz="1400" dirty="0">
                          <a:solidFill>
                            <a:schemeClr val="bg1"/>
                          </a:solidFill>
                          <a:effectLst/>
                        </a:rPr>
                        <a:t>CERT_C-FIO30-b</a:t>
                      </a:r>
                    </a:p>
                    <a:p>
                      <a:pPr marL="0" marR="0" algn="ctr">
                        <a:spcBef>
                          <a:spcPts val="0"/>
                        </a:spcBef>
                        <a:spcAft>
                          <a:spcPts val="0"/>
                        </a:spcAft>
                      </a:pPr>
                      <a:r>
                        <a:rPr lang="en-US" sz="1400" dirty="0">
                          <a:solidFill>
                            <a:schemeClr val="bg1"/>
                          </a:solidFill>
                          <a:effectLst/>
                        </a:rPr>
                        <a:t>CERT_C-FIO30-c</a:t>
                      </a:r>
                      <a:endParaRPr lang="en-US" sz="14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400" dirty="0">
                          <a:solidFill>
                            <a:schemeClr val="bg1"/>
                          </a:solidFill>
                          <a:effectLst/>
                        </a:rPr>
                        <a:t>Avoid calling functions printf/wprintf with only one argument other than string constant.</a:t>
                      </a:r>
                    </a:p>
                    <a:p>
                      <a:pPr marL="0" marR="0">
                        <a:spcBef>
                          <a:spcPts val="0"/>
                        </a:spcBef>
                        <a:spcAft>
                          <a:spcPts val="0"/>
                        </a:spcAft>
                      </a:pPr>
                      <a:r>
                        <a:rPr lang="en-US" sz="1400" dirty="0">
                          <a:solidFill>
                            <a:schemeClr val="bg1"/>
                          </a:solidFill>
                          <a:effectLst/>
                        </a:rPr>
                        <a:t> </a:t>
                      </a:r>
                    </a:p>
                    <a:p>
                      <a:pPr marL="0" marR="0">
                        <a:spcBef>
                          <a:spcPts val="0"/>
                        </a:spcBef>
                        <a:spcAft>
                          <a:spcPts val="0"/>
                        </a:spcAft>
                      </a:pPr>
                      <a:r>
                        <a:rPr lang="en-US" sz="1400" dirty="0">
                          <a:solidFill>
                            <a:schemeClr val="bg1"/>
                          </a:solidFill>
                          <a:effectLst/>
                        </a:rPr>
                        <a:t>Avoid using functions fprintf/wprintf with only two parameters, when second parameter is a variable.</a:t>
                      </a:r>
                    </a:p>
                    <a:p>
                      <a:pPr marL="0" marR="0">
                        <a:spcBef>
                          <a:spcPts val="0"/>
                        </a:spcBef>
                        <a:spcAft>
                          <a:spcPts val="0"/>
                        </a:spcAft>
                      </a:pPr>
                      <a:r>
                        <a:rPr lang="en-US" sz="1400" dirty="0">
                          <a:solidFill>
                            <a:schemeClr val="bg1"/>
                          </a:solidFill>
                          <a:effectLst/>
                        </a:rPr>
                        <a:t> </a:t>
                      </a:r>
                    </a:p>
                    <a:p>
                      <a:pPr marL="0" marR="0">
                        <a:spcBef>
                          <a:spcPts val="0"/>
                        </a:spcBef>
                        <a:spcAft>
                          <a:spcPts val="0"/>
                        </a:spcAft>
                      </a:pPr>
                      <a:r>
                        <a:rPr lang="en-US" sz="1400" dirty="0">
                          <a:solidFill>
                            <a:schemeClr val="bg1"/>
                          </a:solidFill>
                          <a:effectLst/>
                        </a:rPr>
                        <a:t>Never use unfiltered data from an untrusted user as the format parameter.</a:t>
                      </a:r>
                      <a:endParaRPr lang="en-US" sz="1400" dirty="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7313653"/>
                  </a:ext>
                </a:extLst>
              </a:tr>
              <a:tr h="478389">
                <a:tc>
                  <a:txBody>
                    <a:bodyPr/>
                    <a:lstStyle/>
                    <a:p>
                      <a:pPr marL="0" marR="0" algn="ctr">
                        <a:spcBef>
                          <a:spcPts val="0"/>
                        </a:spcBef>
                        <a:spcAft>
                          <a:spcPts val="0"/>
                        </a:spcAft>
                      </a:pPr>
                      <a:r>
                        <a:rPr lang="en-US" sz="1400">
                          <a:solidFill>
                            <a:schemeClr val="bg1"/>
                          </a:solidFill>
                          <a:effectLst/>
                        </a:rPr>
                        <a:t>Polyspace Bug Finder</a:t>
                      </a:r>
                      <a:endParaRPr lang="en-US" sz="14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400">
                          <a:solidFill>
                            <a:schemeClr val="bg1"/>
                          </a:solidFill>
                          <a:effectLst/>
                        </a:rPr>
                        <a:t>R2202a</a:t>
                      </a:r>
                      <a:endParaRPr lang="en-US" sz="14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400">
                          <a:solidFill>
                            <a:schemeClr val="bg1"/>
                          </a:solidFill>
                          <a:effectLst/>
                        </a:rPr>
                        <a:t>CERT C: Rule FIO30-C</a:t>
                      </a:r>
                      <a:endParaRPr lang="en-US" sz="14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spcBef>
                          <a:spcPts val="0"/>
                        </a:spcBef>
                        <a:spcAft>
                          <a:spcPts val="0"/>
                        </a:spcAft>
                      </a:pPr>
                      <a:r>
                        <a:rPr lang="en-US" sz="1400" dirty="0">
                          <a:solidFill>
                            <a:schemeClr val="bg1"/>
                          </a:solidFill>
                          <a:effectLst/>
                        </a:rPr>
                        <a:t>Checks for tainted string format (rule partially covered)</a:t>
                      </a:r>
                      <a:endParaRPr lang="en-US" sz="1400" dirty="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691337607"/>
                  </a:ext>
                </a:extLst>
              </a:tr>
            </a:tbl>
          </a:graphicData>
        </a:graphic>
      </p:graphicFrame>
      <p:pic>
        <p:nvPicPr>
          <p:cNvPr id="5" name="Audio 4">
            <a:hlinkClick r:id="" action="ppaction://media"/>
            <a:extLst>
              <a:ext uri="{FF2B5EF4-FFF2-40B4-BE49-F238E27FC236}">
                <a16:creationId xmlns:a16="http://schemas.microsoft.com/office/drawing/2014/main" id="{3CB39605-1A0A-4151-B70B-8CFA005CF09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502"/>
    </mc:Choice>
    <mc:Fallback>
      <p:transition spd="slow" advTm="28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pic>
        <p:nvPicPr>
          <p:cNvPr id="3" name="Picture 2" descr="A close-up of a roll of toilet paper&#10;&#10;Description automatically generated with low confidence">
            <a:extLst>
              <a:ext uri="{FF2B5EF4-FFF2-40B4-BE49-F238E27FC236}">
                <a16:creationId xmlns:a16="http://schemas.microsoft.com/office/drawing/2014/main" id="{2682FFD1-A9B0-A56B-69E3-BD37B071DC0C}"/>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6772045" y="2283685"/>
            <a:ext cx="4572329" cy="2423335"/>
          </a:xfrm>
          <a:prstGeom prst="rect">
            <a:avLst/>
          </a:prstGeom>
        </p:spPr>
      </p:pic>
      <p:sp>
        <p:nvSpPr>
          <p:cNvPr id="4" name="TextBox 3">
            <a:extLst>
              <a:ext uri="{FF2B5EF4-FFF2-40B4-BE49-F238E27FC236}">
                <a16:creationId xmlns:a16="http://schemas.microsoft.com/office/drawing/2014/main" id="{BC1753CE-46D4-8900-863B-3546C5C4A97F}"/>
              </a:ext>
            </a:extLst>
          </p:cNvPr>
          <p:cNvSpPr txBox="1"/>
          <p:nvPr/>
        </p:nvSpPr>
        <p:spPr>
          <a:xfrm>
            <a:off x="7003929" y="4727525"/>
            <a:ext cx="4291208" cy="230832"/>
          </a:xfrm>
          <a:prstGeom prst="rect">
            <a:avLst/>
          </a:prstGeom>
          <a:noFill/>
        </p:spPr>
        <p:txBody>
          <a:bodyPr wrap="square" rtlCol="0">
            <a:spAutoFit/>
          </a:bodyPr>
          <a:lstStyle/>
          <a:p>
            <a:r>
              <a:rPr lang="en-US" sz="900" dirty="0">
                <a:solidFill>
                  <a:schemeClr val="bg1"/>
                </a:solidFill>
                <a:hlinkClick r:id="rId7" tooltip="https://opensource.com/article/18/8/visualizing-devops-essentials-mindset">
                  <a:extLst>
                    <a:ext uri="{A12FA001-AC4F-418D-AE19-62706E023703}">
                      <ahyp:hlinkClr xmlns:ahyp="http://schemas.microsoft.com/office/drawing/2018/hyperlinkcolor" val="tx"/>
                    </a:ext>
                  </a:extLst>
                </a:hlinkClick>
              </a:rPr>
              <a:t>This Photo</a:t>
            </a:r>
            <a:r>
              <a:rPr lang="en-US" sz="900" dirty="0">
                <a:solidFill>
                  <a:schemeClr val="bg1"/>
                </a:solidFill>
              </a:rPr>
              <a:t> by Unknown Author is licensed under </a:t>
            </a:r>
            <a:r>
              <a:rPr lang="en-US" sz="900" dirty="0">
                <a:solidFill>
                  <a:schemeClr val="bg1"/>
                </a:solidFill>
                <a:hlinkClick r:id="rId8" tooltip="https://creativecommons.org/licenses/by-sa/3.0/">
                  <a:extLst>
                    <a:ext uri="{A12FA001-AC4F-418D-AE19-62706E023703}">
                      <ahyp:hlinkClr xmlns:ahyp="http://schemas.microsoft.com/office/drawing/2018/hyperlinkcolor" val="tx"/>
                    </a:ext>
                  </a:extLst>
                </a:hlinkClick>
              </a:rPr>
              <a:t>CC BY-SA</a:t>
            </a:r>
            <a:endParaRPr lang="en-US" sz="900" dirty="0">
              <a:solidFill>
                <a:schemeClr val="bg1"/>
              </a:solidFill>
            </a:endParaRPr>
          </a:p>
        </p:txBody>
      </p:sp>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6529192" cy="4024125"/>
          </a:xfrm>
          <a:prstGeom prst="rect">
            <a:avLst/>
          </a:prstGeom>
          <a:noFill/>
          <a:ln>
            <a:noFill/>
          </a:ln>
        </p:spPr>
        <p:txBody>
          <a:bodyPr spcFirstLastPara="1" wrap="square" lIns="91425" tIns="45700" rIns="91425" bIns="45700" anchor="t" anchorCtr="0">
            <a:normAutofit fontScale="70000" lnSpcReduction="20000"/>
          </a:bodyPr>
          <a:lstStyle/>
          <a:p>
            <a:pPr marL="228600" lvl="0" indent="-228600" algn="l" rtl="0">
              <a:lnSpc>
                <a:spcPct val="90000"/>
              </a:lnSpc>
              <a:spcBef>
                <a:spcPts val="0"/>
              </a:spcBef>
              <a:spcAft>
                <a:spcPts val="0"/>
              </a:spcAft>
              <a:buClr>
                <a:schemeClr val="lt1"/>
              </a:buClr>
              <a:buSzPts val="2000"/>
              <a:buChar char="•"/>
            </a:pPr>
            <a:r>
              <a:rPr lang="en-US" sz="2800" dirty="0"/>
              <a:t>“Don’t leave security to the end”</a:t>
            </a:r>
          </a:p>
          <a:p>
            <a:pPr marL="0" lvl="0" indent="0" algn="l" rtl="0">
              <a:lnSpc>
                <a:spcPct val="90000"/>
              </a:lnSpc>
              <a:spcBef>
                <a:spcPts val="0"/>
              </a:spcBef>
              <a:spcAft>
                <a:spcPts val="0"/>
              </a:spcAft>
              <a:buClr>
                <a:schemeClr val="lt1"/>
              </a:buClr>
              <a:buSzPts val="2000"/>
              <a:buNone/>
            </a:pPr>
            <a:endParaRPr lang="en-US" sz="2800" dirty="0"/>
          </a:p>
          <a:p>
            <a:pPr marL="228600" lvl="0" indent="-228600" algn="l" rtl="0">
              <a:lnSpc>
                <a:spcPct val="90000"/>
              </a:lnSpc>
              <a:spcBef>
                <a:spcPts val="0"/>
              </a:spcBef>
              <a:spcAft>
                <a:spcPts val="0"/>
              </a:spcAft>
              <a:buClr>
                <a:schemeClr val="lt1"/>
              </a:buClr>
              <a:buSzPts val="2000"/>
              <a:buChar char="•"/>
            </a:pPr>
            <a:r>
              <a:rPr lang="en-US" sz="2800" dirty="0"/>
              <a:t>Be proactive in creating a security policy.</a:t>
            </a:r>
          </a:p>
          <a:p>
            <a:pPr marL="0" lvl="0" indent="0" algn="l" rtl="0">
              <a:lnSpc>
                <a:spcPct val="90000"/>
              </a:lnSpc>
              <a:spcBef>
                <a:spcPts val="0"/>
              </a:spcBef>
              <a:spcAft>
                <a:spcPts val="0"/>
              </a:spcAft>
              <a:buClr>
                <a:schemeClr val="lt1"/>
              </a:buClr>
              <a:buSzPts val="2000"/>
              <a:buNone/>
            </a:pPr>
            <a:endParaRPr lang="en-US" sz="2800" dirty="0"/>
          </a:p>
          <a:p>
            <a:pPr marL="228600" lvl="0" indent="-228600" algn="l" rtl="0">
              <a:lnSpc>
                <a:spcPct val="90000"/>
              </a:lnSpc>
              <a:spcBef>
                <a:spcPts val="0"/>
              </a:spcBef>
              <a:spcAft>
                <a:spcPts val="0"/>
              </a:spcAft>
              <a:buClr>
                <a:schemeClr val="lt1"/>
              </a:buClr>
              <a:buSzPts val="2000"/>
              <a:buChar char="•"/>
            </a:pPr>
            <a:r>
              <a:rPr lang="en-US" sz="2800" dirty="0"/>
              <a:t>Adopt best practices in security</a:t>
            </a:r>
          </a:p>
          <a:p>
            <a:pPr marL="0" lvl="0" indent="0" algn="l" rtl="0">
              <a:lnSpc>
                <a:spcPct val="90000"/>
              </a:lnSpc>
              <a:spcBef>
                <a:spcPts val="0"/>
              </a:spcBef>
              <a:spcAft>
                <a:spcPts val="0"/>
              </a:spcAft>
              <a:buClr>
                <a:schemeClr val="lt1"/>
              </a:buClr>
              <a:buSzPts val="2000"/>
              <a:buNone/>
            </a:pPr>
            <a:endParaRPr lang="en-US" sz="2800" dirty="0"/>
          </a:p>
          <a:p>
            <a:pPr marL="228600" lvl="0" indent="-228600" algn="l" rtl="0">
              <a:lnSpc>
                <a:spcPct val="90000"/>
              </a:lnSpc>
              <a:spcBef>
                <a:spcPts val="0"/>
              </a:spcBef>
              <a:spcAft>
                <a:spcPts val="0"/>
              </a:spcAft>
              <a:buClr>
                <a:schemeClr val="lt1"/>
              </a:buClr>
              <a:buSzPts val="2000"/>
              <a:buChar char="•"/>
            </a:pPr>
            <a:r>
              <a:rPr lang="en-US" sz="2800" dirty="0"/>
              <a:t>Security should be a mindset, not an afterthought.</a:t>
            </a:r>
          </a:p>
          <a:p>
            <a:pPr marL="0" lvl="0" indent="0" algn="l" rtl="0">
              <a:lnSpc>
                <a:spcPct val="90000"/>
              </a:lnSpc>
              <a:spcBef>
                <a:spcPts val="0"/>
              </a:spcBef>
              <a:spcAft>
                <a:spcPts val="0"/>
              </a:spcAft>
              <a:buClr>
                <a:schemeClr val="lt1"/>
              </a:buClr>
              <a:buSzPts val="2000"/>
              <a:buNone/>
            </a:pPr>
            <a:endParaRPr lang="en-US" sz="2800" dirty="0"/>
          </a:p>
          <a:p>
            <a:pPr marL="228600" lvl="0" indent="-228600" algn="l" rtl="0">
              <a:lnSpc>
                <a:spcPct val="90000"/>
              </a:lnSpc>
              <a:spcBef>
                <a:spcPts val="0"/>
              </a:spcBef>
              <a:spcAft>
                <a:spcPts val="0"/>
              </a:spcAft>
              <a:buClr>
                <a:schemeClr val="lt1"/>
              </a:buClr>
              <a:buSzPts val="2000"/>
              <a:buChar char="•"/>
            </a:pPr>
            <a:r>
              <a:rPr lang="en-US" sz="2800" dirty="0"/>
              <a:t>Manage access control.</a:t>
            </a:r>
          </a:p>
          <a:p>
            <a:pPr marL="0" lvl="0" indent="0" algn="l" rtl="0">
              <a:lnSpc>
                <a:spcPct val="90000"/>
              </a:lnSpc>
              <a:spcBef>
                <a:spcPts val="0"/>
              </a:spcBef>
              <a:spcAft>
                <a:spcPts val="0"/>
              </a:spcAft>
              <a:buClr>
                <a:schemeClr val="lt1"/>
              </a:buClr>
              <a:buSzPts val="2000"/>
              <a:buNone/>
            </a:pPr>
            <a:endParaRPr lang="en-US" sz="2800" dirty="0"/>
          </a:p>
          <a:p>
            <a:pPr marL="228600" lvl="0" indent="-228600" algn="l" rtl="0">
              <a:lnSpc>
                <a:spcPct val="90000"/>
              </a:lnSpc>
              <a:spcBef>
                <a:spcPts val="0"/>
              </a:spcBef>
              <a:spcAft>
                <a:spcPts val="0"/>
              </a:spcAft>
              <a:buClr>
                <a:schemeClr val="lt1"/>
              </a:buClr>
              <a:buSzPts val="2000"/>
              <a:buChar char="•"/>
            </a:pPr>
            <a:r>
              <a:rPr lang="en-US" sz="2800" dirty="0"/>
              <a:t>Educate admin and users on vulnerabilities.</a:t>
            </a:r>
          </a:p>
          <a:p>
            <a:pPr marL="0" lvl="0" indent="0" algn="l" rtl="0">
              <a:lnSpc>
                <a:spcPct val="90000"/>
              </a:lnSpc>
              <a:spcBef>
                <a:spcPts val="0"/>
              </a:spcBef>
              <a:spcAft>
                <a:spcPts val="0"/>
              </a:spcAft>
              <a:buClr>
                <a:schemeClr val="lt1"/>
              </a:buClr>
              <a:buSzPts val="2000"/>
              <a:buNone/>
            </a:pPr>
            <a:endParaRPr lang="en-US" sz="2800" dirty="0"/>
          </a:p>
          <a:p>
            <a:pPr marL="228600" lvl="0" indent="-228600" algn="l" rtl="0">
              <a:lnSpc>
                <a:spcPct val="90000"/>
              </a:lnSpc>
              <a:spcBef>
                <a:spcPts val="0"/>
              </a:spcBef>
              <a:spcAft>
                <a:spcPts val="0"/>
              </a:spcAft>
              <a:buClr>
                <a:schemeClr val="lt1"/>
              </a:buClr>
              <a:buSzPts val="2000"/>
              <a:buChar char="•"/>
            </a:pPr>
            <a:r>
              <a:rPr lang="en-US" sz="2800" dirty="0"/>
              <a:t>Update tools, standards, guidance, and code.</a:t>
            </a:r>
          </a:p>
          <a:p>
            <a:pPr marL="0" lvl="0" indent="0" algn="l" rtl="0">
              <a:lnSpc>
                <a:spcPct val="90000"/>
              </a:lnSpc>
              <a:spcBef>
                <a:spcPts val="0"/>
              </a:spcBef>
              <a:spcAft>
                <a:spcPts val="0"/>
              </a:spcAft>
              <a:buClr>
                <a:schemeClr val="lt1"/>
              </a:buClr>
              <a:buSzPts val="2000"/>
              <a:buNone/>
            </a:pPr>
            <a:endParaRPr lang="en-US" sz="2800" dirty="0"/>
          </a:p>
          <a:p>
            <a:pPr marL="228600" lvl="0" indent="-228600" algn="l" rtl="0">
              <a:lnSpc>
                <a:spcPct val="90000"/>
              </a:lnSpc>
              <a:spcBef>
                <a:spcPts val="0"/>
              </a:spcBef>
              <a:spcAft>
                <a:spcPts val="0"/>
              </a:spcAft>
              <a:buClr>
                <a:schemeClr val="lt1"/>
              </a:buClr>
              <a:buSzPts val="2000"/>
              <a:buChar char="•"/>
            </a:pPr>
            <a:r>
              <a:rPr lang="en-US" sz="2800" dirty="0"/>
              <a:t>Communicate changes.</a:t>
            </a:r>
            <a:endParaRPr sz="2800" dirty="0"/>
          </a:p>
        </p:txBody>
      </p:sp>
      <p:pic>
        <p:nvPicPr>
          <p:cNvPr id="218" name="Google Shape;218;p11"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D765CAC8-C5CC-CDBB-94C4-744C4B2E1C82}"/>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3494"/>
    </mc:Choice>
    <mc:Fallback>
      <p:transition spd="slow" advTm="73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6454036" cy="4024125"/>
          </a:xfrm>
          <a:prstGeom prst="rect">
            <a:avLst/>
          </a:prstGeom>
          <a:noFill/>
          <a:ln>
            <a:noFill/>
          </a:ln>
        </p:spPr>
        <p:txBody>
          <a:bodyPr spcFirstLastPara="1" wrap="square" lIns="91425" tIns="45700" rIns="91425" bIns="45700" anchor="t" anchorCtr="0">
            <a:normAutofit lnSpcReduction="10000"/>
          </a:bodyPr>
          <a:lstStyle/>
          <a:p>
            <a:pPr marL="914400" lvl="2" indent="0" algn="l" rtl="0">
              <a:lnSpc>
                <a:spcPct val="90000"/>
              </a:lnSpc>
              <a:spcBef>
                <a:spcPts val="0"/>
              </a:spcBef>
              <a:spcAft>
                <a:spcPts val="0"/>
              </a:spcAft>
              <a:buClr>
                <a:schemeClr val="lt1"/>
              </a:buClr>
              <a:buSzPts val="1800"/>
              <a:buNone/>
            </a:pPr>
            <a:r>
              <a:rPr lang="en-US" sz="2000" dirty="0"/>
              <a:t>CURRENT POLICY GAPS</a:t>
            </a:r>
          </a:p>
          <a:p>
            <a:pPr marL="1143000" lvl="2" indent="-228600" algn="l" rtl="0">
              <a:lnSpc>
                <a:spcPct val="90000"/>
              </a:lnSpc>
              <a:spcBef>
                <a:spcPts val="0"/>
              </a:spcBef>
              <a:spcAft>
                <a:spcPts val="0"/>
              </a:spcAft>
              <a:buClr>
                <a:schemeClr val="lt1"/>
              </a:buClr>
              <a:buSzPts val="1800"/>
              <a:buChar char="•"/>
            </a:pPr>
            <a:endParaRPr lang="en-US" sz="1600" b="1" dirty="0"/>
          </a:p>
          <a:p>
            <a:pPr marL="1143000" lvl="2" indent="-228600" algn="l" rtl="0">
              <a:lnSpc>
                <a:spcPct val="90000"/>
              </a:lnSpc>
              <a:spcBef>
                <a:spcPts val="0"/>
              </a:spcBef>
              <a:spcAft>
                <a:spcPts val="0"/>
              </a:spcAft>
              <a:buClr>
                <a:schemeClr val="lt1"/>
              </a:buClr>
              <a:buSzPts val="1800"/>
              <a:buChar char="•"/>
            </a:pPr>
            <a:r>
              <a:rPr lang="en-US" sz="1600" b="1" dirty="0"/>
              <a:t>Lack of Testing guidelines: </a:t>
            </a:r>
            <a:r>
              <a:rPr lang="en-US" sz="1600" dirty="0"/>
              <a:t>penetration testing, system testing, integration testing, peer code reviews.</a:t>
            </a:r>
          </a:p>
          <a:p>
            <a:pPr marL="1143000" lvl="2" indent="-228600" algn="l" rtl="0">
              <a:lnSpc>
                <a:spcPct val="90000"/>
              </a:lnSpc>
              <a:spcBef>
                <a:spcPts val="0"/>
              </a:spcBef>
              <a:spcAft>
                <a:spcPts val="0"/>
              </a:spcAft>
              <a:buClr>
                <a:schemeClr val="lt1"/>
              </a:buClr>
              <a:buSzPts val="1800"/>
              <a:buChar char="•"/>
            </a:pPr>
            <a:endParaRPr lang="en-US" sz="1600" dirty="0"/>
          </a:p>
          <a:p>
            <a:pPr marL="1143000" lvl="2" indent="-228600" algn="l" rtl="0">
              <a:lnSpc>
                <a:spcPct val="90000"/>
              </a:lnSpc>
              <a:spcBef>
                <a:spcPts val="0"/>
              </a:spcBef>
              <a:spcAft>
                <a:spcPts val="0"/>
              </a:spcAft>
              <a:buClr>
                <a:schemeClr val="lt1"/>
              </a:buClr>
              <a:buSzPts val="1800"/>
              <a:buChar char="•"/>
            </a:pPr>
            <a:r>
              <a:rPr lang="en-US" sz="1600" b="1" dirty="0"/>
              <a:t>Lack of specificity </a:t>
            </a:r>
            <a:r>
              <a:rPr lang="en-US" sz="1600" dirty="0"/>
              <a:t>on certain topics such as Lightweight Directory Active Protocol (LDAP) and Active Directory (AD) services (although mentioned briefly within the policy).</a:t>
            </a:r>
          </a:p>
          <a:p>
            <a:pPr marL="1143000" lvl="2" indent="-228600" algn="l" rtl="0">
              <a:lnSpc>
                <a:spcPct val="90000"/>
              </a:lnSpc>
              <a:spcBef>
                <a:spcPts val="0"/>
              </a:spcBef>
              <a:spcAft>
                <a:spcPts val="0"/>
              </a:spcAft>
              <a:buClr>
                <a:schemeClr val="lt1"/>
              </a:buClr>
              <a:buSzPts val="1800"/>
              <a:buChar char="•"/>
            </a:pPr>
            <a:endParaRPr lang="en-US" sz="1600" dirty="0"/>
          </a:p>
          <a:p>
            <a:pPr marL="1143000" lvl="2" indent="-228600" algn="l" rtl="0">
              <a:lnSpc>
                <a:spcPct val="90000"/>
              </a:lnSpc>
              <a:spcBef>
                <a:spcPts val="0"/>
              </a:spcBef>
              <a:spcAft>
                <a:spcPts val="0"/>
              </a:spcAft>
              <a:buClr>
                <a:schemeClr val="lt1"/>
              </a:buClr>
              <a:buSzPts val="1800"/>
              <a:buChar char="•"/>
            </a:pPr>
            <a:r>
              <a:rPr lang="en-US" sz="1600" b="1" dirty="0"/>
              <a:t>Lack of direct focus on platform: </a:t>
            </a:r>
            <a:r>
              <a:rPr lang="en-US" sz="1600" dirty="0"/>
              <a:t>(i.e.) Implementing policy on Windows Desktop versus Android versus AWS Cloud versus Microsoft Azure versus Linux Desktop versus Mac laptop.</a:t>
            </a:r>
          </a:p>
          <a:p>
            <a:pPr marL="1143000" lvl="2" indent="-228600" algn="l" rtl="0">
              <a:lnSpc>
                <a:spcPct val="90000"/>
              </a:lnSpc>
              <a:spcBef>
                <a:spcPts val="0"/>
              </a:spcBef>
              <a:spcAft>
                <a:spcPts val="0"/>
              </a:spcAft>
              <a:buClr>
                <a:schemeClr val="lt1"/>
              </a:buClr>
              <a:buSzPts val="1800"/>
              <a:buChar char="•"/>
            </a:pPr>
            <a:endParaRPr lang="en-US" sz="1600" dirty="0"/>
          </a:p>
          <a:p>
            <a:pPr marL="1143000" lvl="2" indent="-228600" algn="l" rtl="0">
              <a:lnSpc>
                <a:spcPct val="90000"/>
              </a:lnSpc>
              <a:spcBef>
                <a:spcPts val="0"/>
              </a:spcBef>
              <a:spcAft>
                <a:spcPts val="0"/>
              </a:spcAft>
              <a:buClr>
                <a:schemeClr val="lt1"/>
              </a:buClr>
              <a:buSzPts val="1800"/>
              <a:buChar char="•"/>
            </a:pPr>
            <a:r>
              <a:rPr lang="en-US" sz="1600" b="1" dirty="0"/>
              <a:t>Lack of Network/Communication coding standards: </a:t>
            </a:r>
            <a:r>
              <a:rPr lang="en-US" sz="1600" dirty="0"/>
              <a:t>general principles were included such as data sanitization, but not all specifics.</a:t>
            </a:r>
          </a:p>
          <a:p>
            <a:pPr marL="1143000" lvl="2" indent="-228600" algn="l" rtl="0">
              <a:lnSpc>
                <a:spcPct val="90000"/>
              </a:lnSpc>
              <a:spcBef>
                <a:spcPts val="0"/>
              </a:spcBef>
              <a:spcAft>
                <a:spcPts val="0"/>
              </a:spcAft>
              <a:buClr>
                <a:schemeClr val="lt1"/>
              </a:buClr>
              <a:buSzPts val="1800"/>
              <a:buChar char="•"/>
            </a:pPr>
            <a:endParaRPr lang="en-US"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picture containing outdoor, device&#10;&#10;Description automatically generated">
            <a:extLst>
              <a:ext uri="{FF2B5EF4-FFF2-40B4-BE49-F238E27FC236}">
                <a16:creationId xmlns:a16="http://schemas.microsoft.com/office/drawing/2014/main" id="{999923AC-123C-74E1-09C3-05089ABD3202}"/>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7420211" y="2104374"/>
            <a:ext cx="3663863" cy="3663863"/>
          </a:xfrm>
          <a:prstGeom prst="rect">
            <a:avLst/>
          </a:prstGeom>
        </p:spPr>
      </p:pic>
      <p:pic>
        <p:nvPicPr>
          <p:cNvPr id="4" name="Audio 3">
            <a:hlinkClick r:id="" action="ppaction://media"/>
            <a:extLst>
              <a:ext uri="{FF2B5EF4-FFF2-40B4-BE49-F238E27FC236}">
                <a16:creationId xmlns:a16="http://schemas.microsoft.com/office/drawing/2014/main" id="{C6BEA2FA-6650-F61B-AB7C-1058BDB0C94B}"/>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0933"/>
    </mc:Choice>
    <mc:Fallback>
      <p:transition spd="slow" advTm="20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6479088" cy="4024125"/>
          </a:xfrm>
          <a:prstGeom prst="rect">
            <a:avLst/>
          </a:prstGeom>
          <a:noFill/>
          <a:ln>
            <a:noFill/>
          </a:ln>
        </p:spPr>
        <p:txBody>
          <a:bodyPr spcFirstLastPara="1" wrap="square" lIns="91425" tIns="45700" rIns="91425" bIns="45700" anchor="t" anchorCtr="0">
            <a:normAutofit fontScale="92500"/>
          </a:bodyPr>
          <a:lstStyle/>
          <a:p>
            <a:pPr marL="342900">
              <a:spcBef>
                <a:spcPts val="0"/>
              </a:spcBef>
              <a:buSzPts val="2200"/>
            </a:pPr>
            <a:r>
              <a:rPr lang="en-US" sz="2800" dirty="0"/>
              <a:t>Proactively establish security policies.</a:t>
            </a:r>
          </a:p>
          <a:p>
            <a:pPr marL="342900">
              <a:spcBef>
                <a:spcPts val="0"/>
              </a:spcBef>
              <a:buSzPts val="2200"/>
            </a:pPr>
            <a:r>
              <a:rPr lang="en-US" sz="2800" dirty="0"/>
              <a:t>Define principles and coding standards.</a:t>
            </a:r>
          </a:p>
          <a:p>
            <a:pPr marL="342900">
              <a:spcBef>
                <a:spcPts val="0"/>
              </a:spcBef>
              <a:buSzPts val="2200"/>
            </a:pPr>
            <a:r>
              <a:rPr lang="en-US" sz="2800" dirty="0"/>
              <a:t>Perform exhaustive testing.</a:t>
            </a:r>
          </a:p>
          <a:p>
            <a:pPr marL="342900">
              <a:spcBef>
                <a:spcPts val="0"/>
              </a:spcBef>
              <a:buSzPts val="2200"/>
            </a:pPr>
            <a:r>
              <a:rPr lang="en-US" sz="2800" dirty="0"/>
              <a:t>Perform static code analyses.</a:t>
            </a:r>
          </a:p>
          <a:p>
            <a:pPr marL="342900">
              <a:spcBef>
                <a:spcPts val="0"/>
              </a:spcBef>
              <a:buSzPts val="2200"/>
            </a:pPr>
            <a:r>
              <a:rPr lang="en-US" sz="2800" dirty="0"/>
              <a:t>Perform peer code reviews.</a:t>
            </a:r>
          </a:p>
          <a:p>
            <a:pPr marL="342900">
              <a:spcBef>
                <a:spcPts val="0"/>
              </a:spcBef>
              <a:buSzPts val="2200"/>
            </a:pPr>
            <a:r>
              <a:rPr lang="en-US" sz="2800" dirty="0"/>
              <a:t>Implement organized meetings to review best practices.</a:t>
            </a:r>
          </a:p>
          <a:p>
            <a:pPr marL="342900">
              <a:spcBef>
                <a:spcPts val="0"/>
              </a:spcBef>
              <a:buSzPts val="2200"/>
            </a:pPr>
            <a:r>
              <a:rPr lang="en-US" sz="2800" dirty="0"/>
              <a:t>Continuously update policies and code based on latest vulnerabilities.</a:t>
            </a:r>
          </a:p>
          <a:p>
            <a:pPr marL="342900">
              <a:spcBef>
                <a:spcPts val="0"/>
              </a:spcBef>
              <a:buSzPts val="2200"/>
            </a:pPr>
            <a:r>
              <a:rPr lang="en-US" sz="2800" dirty="0"/>
              <a:t>Educate all users.</a:t>
            </a:r>
            <a:endParaRPr sz="2800" dirty="0"/>
          </a:p>
        </p:txBody>
      </p:sp>
      <p:pic>
        <p:nvPicPr>
          <p:cNvPr id="232" name="Google Shape;232;p13" descr="Green Pace logo"/>
          <p:cNvPicPr preferRelativeResize="0"/>
          <p:nvPr/>
        </p:nvPicPr>
        <p:blipFill>
          <a:blip r:embed="rId6">
            <a:alphaModFix/>
          </a:blip>
          <a:stretch>
            <a:fillRect/>
          </a:stretch>
        </p:blipFill>
        <p:spPr>
          <a:xfrm>
            <a:off x="7539657" y="1946249"/>
            <a:ext cx="3966543" cy="4272436"/>
          </a:xfrm>
          <a:prstGeom prst="rect">
            <a:avLst/>
          </a:prstGeom>
          <a:noFill/>
          <a:ln>
            <a:noFill/>
          </a:ln>
        </p:spPr>
      </p:pic>
      <p:pic>
        <p:nvPicPr>
          <p:cNvPr id="5" name="Audio 4">
            <a:hlinkClick r:id="" action="ppaction://media"/>
            <a:extLst>
              <a:ext uri="{FF2B5EF4-FFF2-40B4-BE49-F238E27FC236}">
                <a16:creationId xmlns:a16="http://schemas.microsoft.com/office/drawing/2014/main" id="{770EA395-BBDE-297C-9CAA-7C5B267F33A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1297"/>
    </mc:Choice>
    <mc:Fallback>
      <p:transition spd="slow" advTm="412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dirty="0"/>
              <a:t>Green Pace Secure Development Policy, version 1.2.</a:t>
            </a:r>
            <a:endParaRPr dirty="0"/>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08F45E78-FC81-E3B1-92C2-3CE80BD882C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590"/>
    </mc:Choice>
    <mc:Fallback>
      <p:transition spd="slow" advTm="11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685800" indent="0">
              <a:spcBef>
                <a:spcPts val="0"/>
              </a:spcBef>
              <a:buNone/>
            </a:pPr>
            <a:r>
              <a:rPr lang="en-US" sz="1800" dirty="0">
                <a:effectLst/>
                <a:latin typeface="Calibri" panose="020F0502020204030204" pitchFamily="34" charset="0"/>
                <a:ea typeface="Calibri" panose="020F0502020204030204" pitchFamily="34" charset="0"/>
              </a:rPr>
              <a:t>This policy defines the core security principles; C/C++ coding standards; authorization, authentication, and auditing standards; and data encryption standards. This document applies to all staff that create, deploy, or support custom software at Green Pace in an effort to adopt DevSecOps as the policy standard.</a:t>
            </a:r>
          </a:p>
          <a:p>
            <a:pPr marL="685800" lvl="0" indent="0" algn="l" rtl="0">
              <a:lnSpc>
                <a:spcPct val="90000"/>
              </a:lnSpc>
              <a:spcBef>
                <a:spcPts val="0"/>
              </a:spcBef>
              <a:spcAft>
                <a:spcPts val="0"/>
              </a:spcAft>
              <a:buSzPts val="1800"/>
              <a:buNone/>
            </a:pPr>
            <a:endParaRPr lang="en-US" dirty="0"/>
          </a:p>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009531" y="3160450"/>
            <a:ext cx="5865084" cy="3429301"/>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B845D49D-C98F-5677-9610-CF71305A334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1582"/>
    </mc:Choice>
    <mc:Fallback>
      <p:transition spd="slow" advTm="21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sp>
        <p:nvSpPr>
          <p:cNvPr id="160" name="Google Shape;160;p4"/>
          <p:cNvSpPr txBox="1">
            <a:spLocks noGrp="1"/>
          </p:cNvSpPr>
          <p:nvPr>
            <p:ph type="body" idx="1"/>
          </p:nvPr>
        </p:nvSpPr>
        <p:spPr>
          <a:xfrm>
            <a:off x="685799" y="2194550"/>
            <a:ext cx="3431267" cy="4024200"/>
          </a:xfrm>
          <a:prstGeom prst="rect">
            <a:avLst/>
          </a:prstGeom>
          <a:noFill/>
          <a:ln>
            <a:noFill/>
          </a:ln>
        </p:spPr>
        <p:txBody>
          <a:bodyPr spcFirstLastPara="1" wrap="square" lIns="91425" tIns="45700" rIns="91425" bIns="45700" anchor="t" anchorCtr="0">
            <a:normAutofit lnSpcReduction="10000"/>
          </a:bodyPr>
          <a:lstStyle/>
          <a:p>
            <a:pPr marL="228600" lvl="0" indent="-88900" algn="l" rtl="0">
              <a:lnSpc>
                <a:spcPct val="90000"/>
              </a:lnSpc>
              <a:spcBef>
                <a:spcPts val="1000"/>
              </a:spcBef>
              <a:spcAft>
                <a:spcPts val="0"/>
              </a:spcAft>
              <a:buClr>
                <a:schemeClr val="lt1"/>
              </a:buClr>
              <a:buSzPts val="2200"/>
              <a:buNone/>
            </a:pPr>
            <a:r>
              <a:rPr lang="en-US" dirty="0"/>
              <a:t>Threats Defined:</a:t>
            </a:r>
          </a:p>
          <a:p>
            <a:pPr marL="228600" lvl="0" indent="-88900" algn="l" rtl="0">
              <a:lnSpc>
                <a:spcPct val="90000"/>
              </a:lnSpc>
              <a:spcBef>
                <a:spcPts val="1000"/>
              </a:spcBef>
              <a:spcAft>
                <a:spcPts val="0"/>
              </a:spcAft>
              <a:buClr>
                <a:schemeClr val="lt1"/>
              </a:buClr>
              <a:buSzPts val="2200"/>
              <a:buNone/>
            </a:pPr>
            <a:r>
              <a:rPr lang="en-US" dirty="0"/>
              <a:t>Likely/Unlikely define general frequency of threat occurrence</a:t>
            </a:r>
          </a:p>
          <a:p>
            <a:pPr marL="228600" lvl="0" indent="-88900" algn="l" rtl="0">
              <a:lnSpc>
                <a:spcPct val="90000"/>
              </a:lnSpc>
              <a:spcBef>
                <a:spcPts val="1000"/>
              </a:spcBef>
              <a:spcAft>
                <a:spcPts val="0"/>
              </a:spcAft>
              <a:buClr>
                <a:schemeClr val="lt1"/>
              </a:buClr>
              <a:buSzPts val="2200"/>
              <a:buNone/>
            </a:pPr>
            <a:endParaRPr lang="en-US" dirty="0"/>
          </a:p>
          <a:p>
            <a:pPr marL="228600" lvl="0" indent="-88900" algn="l" rtl="0">
              <a:lnSpc>
                <a:spcPct val="90000"/>
              </a:lnSpc>
              <a:spcBef>
                <a:spcPts val="1000"/>
              </a:spcBef>
              <a:spcAft>
                <a:spcPts val="0"/>
              </a:spcAft>
              <a:buClr>
                <a:schemeClr val="lt1"/>
              </a:buClr>
              <a:buSzPts val="2200"/>
              <a:buNone/>
            </a:pPr>
            <a:r>
              <a:rPr lang="en-US" dirty="0"/>
              <a:t>Priority level is defined by P# (i.e., P9). </a:t>
            </a:r>
          </a:p>
          <a:p>
            <a:pPr marL="482600">
              <a:buSzPts val="2200"/>
            </a:pPr>
            <a:r>
              <a:rPr lang="en-US" dirty="0"/>
              <a:t>The lower the number, the higher the critical impact and urgency.</a:t>
            </a:r>
            <a:endParaRPr dirty="0"/>
          </a:p>
        </p:txBody>
      </p:sp>
      <p:graphicFrame>
        <p:nvGraphicFramePr>
          <p:cNvPr id="161" name="Google Shape;161;p4" descr="Alt text required"/>
          <p:cNvGraphicFramePr/>
          <p:nvPr>
            <p:extLst>
              <p:ext uri="{D42A27DB-BD31-4B8C-83A1-F6EECF244321}">
                <p14:modId xmlns:p14="http://schemas.microsoft.com/office/powerpoint/2010/main" val="782537041"/>
              </p:ext>
            </p:extLst>
          </p:nvPr>
        </p:nvGraphicFramePr>
        <p:xfrm>
          <a:off x="4281608" y="2057401"/>
          <a:ext cx="6637925" cy="3657540"/>
        </p:xfrm>
        <a:graphic>
          <a:graphicData uri="http://schemas.openxmlformats.org/drawingml/2006/table">
            <a:tbl>
              <a:tblPr firstRow="1" firstCol="1">
                <a:noFill/>
                <a:tableStyleId>{802198C4-3087-4945-87E3-76CBB3509B7E}</a:tableStyleId>
              </a:tblPr>
              <a:tblGrid>
                <a:gridCol w="3414536">
                  <a:extLst>
                    <a:ext uri="{9D8B030D-6E8A-4147-A177-3AD203B41FA5}">
                      <a16:colId xmlns:a16="http://schemas.microsoft.com/office/drawing/2014/main" val="20000"/>
                    </a:ext>
                  </a:extLst>
                </a:gridCol>
                <a:gridCol w="3223389">
                  <a:extLst>
                    <a:ext uri="{9D8B030D-6E8A-4147-A177-3AD203B41FA5}">
                      <a16:colId xmlns:a16="http://schemas.microsoft.com/office/drawing/2014/main" val="20001"/>
                    </a:ext>
                  </a:extLst>
                </a:gridCol>
              </a:tblGrid>
              <a:tr h="158677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92D050"/>
                          </a:solidFill>
                        </a:rPr>
                        <a:t>Frequent occurrence</a:t>
                      </a:r>
                      <a:endParaRPr sz="3600" u="none" strike="noStrike" cap="none" dirty="0">
                        <a:solidFill>
                          <a:srgbClr val="92D05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1">
                              <a:lumMod val="60000"/>
                              <a:lumOff val="40000"/>
                            </a:schemeClr>
                          </a:solidFill>
                        </a:rPr>
                        <a:t>High impact,</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1">
                              <a:lumMod val="60000"/>
                              <a:lumOff val="40000"/>
                            </a:schemeClr>
                          </a:solidFill>
                        </a:rPr>
                        <a:t>High urgency</a:t>
                      </a:r>
                      <a:endParaRPr sz="1400" u="none" strike="noStrike" cap="none" dirty="0">
                        <a:solidFill>
                          <a:schemeClr val="accent1">
                            <a:lumMod val="60000"/>
                            <a:lumOff val="40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58677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1">
                              <a:lumMod val="60000"/>
                              <a:lumOff val="40000"/>
                            </a:schemeClr>
                          </a:solidFill>
                        </a:rPr>
                        <a:t>Low impact,</a:t>
                      </a:r>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accent1">
                              <a:lumMod val="60000"/>
                              <a:lumOff val="40000"/>
                            </a:schemeClr>
                          </a:solidFill>
                        </a:rPr>
                        <a:t>Low urgency</a:t>
                      </a:r>
                      <a:endParaRPr sz="1400" u="none" strike="noStrike" cap="none" dirty="0">
                        <a:solidFill>
                          <a:schemeClr val="accent1">
                            <a:lumMod val="60000"/>
                            <a:lumOff val="40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endParaRPr sz="14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92D050"/>
                          </a:solidFill>
                        </a:rPr>
                        <a:t>Seldom occurrence</a:t>
                      </a:r>
                      <a:endParaRPr sz="1400" u="none" strike="noStrike" cap="none" dirty="0">
                        <a:solidFill>
                          <a:srgbClr val="92D050"/>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C82D3B23-184E-6C26-8DF8-394D397D992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5754"/>
    </mc:Choice>
    <mc:Fallback>
      <p:transition spd="slow" advTm="15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2" name="Text Placeholder 1">
            <a:extLst>
              <a:ext uri="{FF2B5EF4-FFF2-40B4-BE49-F238E27FC236}">
                <a16:creationId xmlns:a16="http://schemas.microsoft.com/office/drawing/2014/main" id="{C4CBA899-54E9-4C84-7109-860CB824B552}"/>
              </a:ext>
            </a:extLst>
          </p:cNvPr>
          <p:cNvSpPr>
            <a:spLocks noGrp="1"/>
          </p:cNvSpPr>
          <p:nvPr>
            <p:ph type="body" idx="2"/>
          </p:nvPr>
        </p:nvSpPr>
        <p:spPr>
          <a:xfrm>
            <a:off x="3873871" y="2051505"/>
            <a:ext cx="3327029" cy="3965805"/>
          </a:xfrm>
        </p:spPr>
        <p:txBody>
          <a:bodyPr>
            <a:normAutofit lnSpcReduction="10000"/>
          </a:bodyPr>
          <a:lstStyle/>
          <a:p>
            <a:pPr marL="571500" indent="-457200">
              <a:buFont typeface="+mj-lt"/>
              <a:buAutoNum type="arabicPeriod" startAt="4"/>
            </a:pPr>
            <a:r>
              <a:rPr lang="en-US" sz="1600" dirty="0"/>
              <a:t>Keep It Simple</a:t>
            </a:r>
          </a:p>
          <a:p>
            <a:pPr lvl="1"/>
            <a:r>
              <a:rPr lang="en-US" sz="1400" dirty="0"/>
              <a:t>STD-002-CPP</a:t>
            </a:r>
          </a:p>
          <a:p>
            <a:pPr lvl="1"/>
            <a:r>
              <a:rPr lang="en-US" sz="1400" dirty="0"/>
              <a:t>STD-004-CPP</a:t>
            </a:r>
          </a:p>
          <a:p>
            <a:pPr lvl="1"/>
            <a:r>
              <a:rPr lang="en-US" sz="1400" dirty="0"/>
              <a:t>STD-005-CPP</a:t>
            </a:r>
          </a:p>
          <a:p>
            <a:pPr marL="571500" indent="-457200">
              <a:buFont typeface="+mj-lt"/>
              <a:buAutoNum type="arabicPeriod" startAt="4"/>
            </a:pPr>
            <a:r>
              <a:rPr lang="en-US" sz="1600" dirty="0">
                <a:solidFill>
                  <a:schemeClr val="bg1"/>
                </a:solidFill>
                <a:latin typeface="Century Gothic" panose="020B0502020202020204" pitchFamily="34" charset="0"/>
                <a:ea typeface="Calibri" panose="020F0502020204030204" pitchFamily="34" charset="0"/>
              </a:rPr>
              <a:t>Use Effective Quality Assurance Techniques</a:t>
            </a:r>
          </a:p>
          <a:p>
            <a:pPr lvl="1"/>
            <a:r>
              <a:rPr lang="en-US" sz="1400" dirty="0"/>
              <a:t>STD-003-CPP</a:t>
            </a:r>
          </a:p>
          <a:p>
            <a:pPr lvl="1"/>
            <a:r>
              <a:rPr lang="en-US" sz="1400" dirty="0"/>
              <a:t>STD-005-CPP</a:t>
            </a:r>
          </a:p>
          <a:p>
            <a:pPr lvl="1"/>
            <a:r>
              <a:rPr lang="en-US" sz="1400" dirty="0"/>
              <a:t>STD-006-CPP</a:t>
            </a:r>
          </a:p>
          <a:p>
            <a:pPr lvl="1"/>
            <a:r>
              <a:rPr lang="en-US" sz="1400" dirty="0"/>
              <a:t>STD-007-CPP</a:t>
            </a:r>
          </a:p>
          <a:p>
            <a:pPr lvl="1"/>
            <a:r>
              <a:rPr lang="en-US" sz="1400" dirty="0"/>
              <a:t>STD-008-CPP</a:t>
            </a:r>
          </a:p>
          <a:p>
            <a:pPr lvl="1"/>
            <a:r>
              <a:rPr lang="en-US" sz="1400" dirty="0"/>
              <a:t>STD-009-CPP</a:t>
            </a:r>
          </a:p>
          <a:p>
            <a:pPr lvl="1"/>
            <a:r>
              <a:rPr lang="en-US" sz="1400" dirty="0"/>
              <a:t>STD-010-CPP</a:t>
            </a:r>
          </a:p>
          <a:p>
            <a:pPr marL="571500" indent="-457200">
              <a:buFont typeface="+mj-lt"/>
              <a:buAutoNum type="arabicPeriod" startAt="4"/>
            </a:pPr>
            <a:r>
              <a:rPr lang="en-US" sz="1600" dirty="0"/>
              <a:t>Default Deny</a:t>
            </a:r>
          </a:p>
          <a:p>
            <a:pPr lvl="1"/>
            <a:r>
              <a:rPr lang="en-US" sz="1400" dirty="0"/>
              <a:t>STD-004-CPP</a:t>
            </a:r>
            <a:endParaRPr lang="en-US" sz="1600" dirty="0"/>
          </a:p>
          <a:p>
            <a:pPr marL="571500" lvl="1" indent="0">
              <a:buNone/>
            </a:pPr>
            <a:endParaRPr lang="en-US" sz="1600" dirty="0"/>
          </a:p>
          <a:p>
            <a:pPr lvl="1"/>
            <a:endParaRPr lang="en-US" sz="1400" dirty="0"/>
          </a:p>
          <a:p>
            <a:pPr lvl="1"/>
            <a:endParaRPr lang="en-US" sz="1400" dirty="0"/>
          </a:p>
        </p:txBody>
      </p:sp>
      <p:sp>
        <p:nvSpPr>
          <p:cNvPr id="4" name="Text Placeholder 3">
            <a:extLst>
              <a:ext uri="{FF2B5EF4-FFF2-40B4-BE49-F238E27FC236}">
                <a16:creationId xmlns:a16="http://schemas.microsoft.com/office/drawing/2014/main" id="{E2B30E4D-9DA4-8307-3408-6682651BA63D}"/>
              </a:ext>
            </a:extLst>
          </p:cNvPr>
          <p:cNvSpPr>
            <a:spLocks noGrp="1"/>
          </p:cNvSpPr>
          <p:nvPr>
            <p:ph type="body" idx="4"/>
          </p:nvPr>
        </p:nvSpPr>
        <p:spPr>
          <a:xfrm>
            <a:off x="359225" y="2051505"/>
            <a:ext cx="3554334" cy="3881761"/>
          </a:xfrm>
        </p:spPr>
        <p:txBody>
          <a:bodyPr>
            <a:normAutofit fontScale="92500" lnSpcReduction="20000"/>
          </a:bodyPr>
          <a:lstStyle/>
          <a:p>
            <a:pPr marL="571500" indent="-457200">
              <a:buFont typeface="+mj-lt"/>
              <a:buAutoNum type="arabicPeriod"/>
            </a:pPr>
            <a:r>
              <a:rPr lang="en-US" sz="1600" dirty="0">
                <a:solidFill>
                  <a:schemeClr val="bg1"/>
                </a:solidFill>
                <a:latin typeface="Century Gothic" panose="020B0502020202020204" pitchFamily="34" charset="0"/>
                <a:ea typeface="Calibri" panose="020F0502020204030204" pitchFamily="34" charset="0"/>
              </a:rPr>
              <a:t>Practice Defense in Depth </a:t>
            </a:r>
          </a:p>
          <a:p>
            <a:pPr lvl="1"/>
            <a:r>
              <a:rPr lang="en-US" sz="1400" dirty="0"/>
              <a:t>STD-002-CPP</a:t>
            </a:r>
          </a:p>
          <a:p>
            <a:pPr lvl="1"/>
            <a:r>
              <a:rPr lang="en-US" sz="1400" dirty="0"/>
              <a:t>STD-003-CPP</a:t>
            </a:r>
          </a:p>
          <a:p>
            <a:pPr lvl="1"/>
            <a:r>
              <a:rPr lang="en-US" sz="1400" dirty="0"/>
              <a:t>STD-004-CPP</a:t>
            </a:r>
          </a:p>
          <a:p>
            <a:pPr lvl="1"/>
            <a:r>
              <a:rPr lang="en-US" sz="1400" dirty="0"/>
              <a:t>STD-006-CPP</a:t>
            </a:r>
          </a:p>
          <a:p>
            <a:pPr lvl="1"/>
            <a:r>
              <a:rPr lang="en-US" sz="1400" dirty="0"/>
              <a:t>STD-007-CPP</a:t>
            </a:r>
          </a:p>
          <a:p>
            <a:pPr lvl="1"/>
            <a:r>
              <a:rPr lang="en-US" sz="1400" dirty="0"/>
              <a:t>STD-008-CPP</a:t>
            </a:r>
          </a:p>
          <a:p>
            <a:pPr lvl="1"/>
            <a:r>
              <a:rPr lang="en-US" sz="1400" dirty="0"/>
              <a:t>STD-009-CPP</a:t>
            </a:r>
            <a:endParaRPr lang="en-US" sz="1400" dirty="0">
              <a:solidFill>
                <a:schemeClr val="bg1"/>
              </a:solidFill>
              <a:latin typeface="Century Gothic" panose="020B0502020202020204" pitchFamily="34" charset="0"/>
              <a:ea typeface="Calibri" panose="020F0502020204030204" pitchFamily="34" charset="0"/>
            </a:endParaRPr>
          </a:p>
          <a:p>
            <a:pPr lvl="1"/>
            <a:r>
              <a:rPr lang="en-US" sz="1400" dirty="0"/>
              <a:t>STD-010-CPP</a:t>
            </a:r>
          </a:p>
          <a:p>
            <a:pPr>
              <a:buFont typeface="+mj-lt"/>
              <a:buAutoNum type="arabicPeriod"/>
            </a:pPr>
            <a:r>
              <a:rPr lang="en-US" sz="1600" dirty="0">
                <a:solidFill>
                  <a:schemeClr val="bg1"/>
                </a:solidFill>
                <a:latin typeface="Century Gothic" panose="020B0502020202020204" pitchFamily="34" charset="0"/>
                <a:ea typeface="Calibri" panose="020F0502020204030204" pitchFamily="34" charset="0"/>
              </a:rPr>
              <a:t> Adopt a Secure Coding Standard</a:t>
            </a:r>
          </a:p>
          <a:p>
            <a:pPr lvl="1"/>
            <a:r>
              <a:rPr lang="en-US" sz="1400" dirty="0"/>
              <a:t>STD-007-CPP</a:t>
            </a:r>
          </a:p>
          <a:p>
            <a:pPr lvl="1"/>
            <a:r>
              <a:rPr lang="en-US" sz="1400" dirty="0"/>
              <a:t>STD-008-CPP</a:t>
            </a:r>
          </a:p>
          <a:p>
            <a:pPr marL="571500" indent="-457200">
              <a:buFont typeface="+mj-lt"/>
              <a:buAutoNum type="arabicPeriod"/>
            </a:pPr>
            <a:r>
              <a:rPr lang="en-US" sz="1600" dirty="0"/>
              <a:t>Architect and Design for Security Policies</a:t>
            </a:r>
          </a:p>
          <a:p>
            <a:pPr lvl="1"/>
            <a:r>
              <a:rPr lang="en-US" sz="1400" dirty="0"/>
              <a:t>STD-007-CPP</a:t>
            </a:r>
          </a:p>
          <a:p>
            <a:pPr lvl="1"/>
            <a:r>
              <a:rPr lang="en-US" sz="1400" dirty="0"/>
              <a:t>STD-008-CPP</a:t>
            </a:r>
          </a:p>
          <a:p>
            <a:pPr lvl="1"/>
            <a:endParaRPr lang="en-US" sz="1400" dirty="0">
              <a:solidFill>
                <a:schemeClr val="bg1"/>
              </a:solidFill>
              <a:effectLst/>
              <a:latin typeface="Century Gothic" panose="020B0502020202020204" pitchFamily="34" charset="0"/>
              <a:ea typeface="Calibri" panose="020F0502020204030204" pitchFamily="34" charset="0"/>
            </a:endParaRPr>
          </a:p>
          <a:p>
            <a:pPr lvl="1"/>
            <a:endParaRPr lang="en-US" sz="1400"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5" name="Text Placeholder 3">
            <a:extLst>
              <a:ext uri="{FF2B5EF4-FFF2-40B4-BE49-F238E27FC236}">
                <a16:creationId xmlns:a16="http://schemas.microsoft.com/office/drawing/2014/main" id="{1F9911B5-7983-8479-9F90-4F9B2DB82BFA}"/>
              </a:ext>
            </a:extLst>
          </p:cNvPr>
          <p:cNvSpPr txBox="1">
            <a:spLocks/>
          </p:cNvSpPr>
          <p:nvPr/>
        </p:nvSpPr>
        <p:spPr>
          <a:xfrm>
            <a:off x="7609116" y="1917040"/>
            <a:ext cx="3730535" cy="40386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lt1"/>
              </a:buClr>
              <a:buSzPts val="18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42900" algn="l" rtl="0">
              <a:lnSpc>
                <a:spcPct val="90000"/>
              </a:lnSpc>
              <a:spcBef>
                <a:spcPts val="500"/>
              </a:spcBef>
              <a:spcAft>
                <a:spcPts val="0"/>
              </a:spcAft>
              <a:buClr>
                <a:schemeClr val="lt1"/>
              </a:buClr>
              <a:buSzPts val="18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600" b="0" i="0" u="none" strike="noStrike" cap="none">
                <a:solidFill>
                  <a:schemeClr val="lt1"/>
                </a:solidFill>
                <a:latin typeface="Century Gothic"/>
                <a:ea typeface="Century Gothic"/>
                <a:cs typeface="Century Gothic"/>
                <a:sym typeface="Century Gothic"/>
              </a:defRPr>
            </a:lvl9pPr>
          </a:lstStyle>
          <a:p>
            <a:pPr marL="571500" indent="-457200">
              <a:buFont typeface="+mj-lt"/>
              <a:buAutoNum type="arabicPeriod" startAt="7"/>
            </a:pPr>
            <a:r>
              <a:rPr lang="en-US" sz="1600" dirty="0">
                <a:solidFill>
                  <a:schemeClr val="bg1"/>
                </a:solidFill>
                <a:effectLst/>
                <a:latin typeface="Century Gothic" panose="020B0502020202020204" pitchFamily="34" charset="0"/>
                <a:ea typeface="Calibri" panose="020F0502020204030204" pitchFamily="34" charset="0"/>
              </a:rPr>
              <a:t>Adhere to the Principle of Least Privilege</a:t>
            </a:r>
          </a:p>
          <a:p>
            <a:pPr lvl="1"/>
            <a:r>
              <a:rPr lang="en-US" sz="1400" dirty="0"/>
              <a:t>STD-004-CPP</a:t>
            </a:r>
          </a:p>
          <a:p>
            <a:pPr marL="571500" indent="-457200">
              <a:buFont typeface="+mj-lt"/>
              <a:buAutoNum type="arabicPeriod" startAt="7"/>
            </a:pPr>
            <a:r>
              <a:rPr lang="en-US" sz="1600" dirty="0"/>
              <a:t>Validate input data</a:t>
            </a:r>
          </a:p>
          <a:p>
            <a:pPr lvl="1"/>
            <a:r>
              <a:rPr lang="en-US" sz="1400" dirty="0"/>
              <a:t>STD-009-CPP</a:t>
            </a:r>
          </a:p>
          <a:p>
            <a:pPr marL="571500" indent="-457200">
              <a:buFont typeface="+mj-lt"/>
              <a:buAutoNum type="arabicPeriod" startAt="7"/>
            </a:pPr>
            <a:r>
              <a:rPr lang="en-US" sz="1600" dirty="0">
                <a:solidFill>
                  <a:schemeClr val="bg1"/>
                </a:solidFill>
                <a:effectLst/>
                <a:latin typeface="Century Gothic" panose="020B0502020202020204" pitchFamily="34" charset="0"/>
                <a:ea typeface="Calibri" panose="020F0502020204030204" pitchFamily="34" charset="0"/>
              </a:rPr>
              <a:t>Sanitize Data Sent to Other Systems</a:t>
            </a:r>
          </a:p>
          <a:p>
            <a:pPr lvl="1"/>
            <a:r>
              <a:rPr lang="en-US" sz="1400" dirty="0"/>
              <a:t>STD-001-CPP</a:t>
            </a:r>
          </a:p>
          <a:p>
            <a:pPr lvl="1"/>
            <a:r>
              <a:rPr lang="en-US" sz="1400" dirty="0"/>
              <a:t>STD-009-CPP</a:t>
            </a:r>
          </a:p>
          <a:p>
            <a:pPr marL="571500" indent="-457200">
              <a:buFont typeface="+mj-lt"/>
              <a:buAutoNum type="arabicPeriod" startAt="7"/>
            </a:pPr>
            <a:r>
              <a:rPr lang="en-US" sz="1600" dirty="0"/>
              <a:t>Heed Compiler Warnings</a:t>
            </a:r>
          </a:p>
          <a:p>
            <a:pPr lvl="1"/>
            <a:r>
              <a:rPr lang="en-US" sz="1400" dirty="0"/>
              <a:t>STD-001-CPP</a:t>
            </a:r>
          </a:p>
          <a:p>
            <a:pPr lvl="1"/>
            <a:r>
              <a:rPr lang="en-US" sz="1400" dirty="0"/>
              <a:t>STD-005-CPP</a:t>
            </a:r>
          </a:p>
          <a:p>
            <a:pPr lvl="1"/>
            <a:r>
              <a:rPr lang="en-US" sz="1400" dirty="0"/>
              <a:t>STD-006-CPP</a:t>
            </a:r>
          </a:p>
          <a:p>
            <a:pPr lvl="1"/>
            <a:r>
              <a:rPr lang="en-US" sz="1400" dirty="0"/>
              <a:t>STD-010-CPP</a:t>
            </a:r>
          </a:p>
          <a:p>
            <a:pPr marL="571500" lvl="1" indent="0">
              <a:buNone/>
            </a:pPr>
            <a:endParaRPr lang="en-US" sz="1400" dirty="0">
              <a:solidFill>
                <a:schemeClr val="bg1"/>
              </a:solidFill>
              <a:effectLst/>
              <a:latin typeface="Century Gothic" panose="020B0502020202020204" pitchFamily="34" charset="0"/>
              <a:ea typeface="Calibri" panose="020F0502020204030204" pitchFamily="34" charset="0"/>
            </a:endParaRPr>
          </a:p>
        </p:txBody>
      </p:sp>
      <p:pic>
        <p:nvPicPr>
          <p:cNvPr id="7" name="Audio 6">
            <a:hlinkClick r:id="" action="ppaction://media"/>
            <a:extLst>
              <a:ext uri="{FF2B5EF4-FFF2-40B4-BE49-F238E27FC236}">
                <a16:creationId xmlns:a16="http://schemas.microsoft.com/office/drawing/2014/main" id="{695C8B9F-1885-3BF3-72DC-CCBDD197313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5739"/>
    </mc:Choice>
    <mc:Fallback>
      <p:transition spd="slow" advTm="25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4">
            <a:extLst>
              <a:ext uri="{FF2B5EF4-FFF2-40B4-BE49-F238E27FC236}">
                <a16:creationId xmlns:a16="http://schemas.microsoft.com/office/drawing/2014/main" id="{2117FC0E-229B-A43F-9574-14DB0F320C10}"/>
              </a:ext>
            </a:extLst>
          </p:cNvPr>
          <p:cNvGraphicFramePr>
            <a:graphicFrameLocks noGrp="1"/>
          </p:cNvGraphicFramePr>
          <p:nvPr>
            <p:extLst>
              <p:ext uri="{D42A27DB-BD31-4B8C-83A1-F6EECF244321}">
                <p14:modId xmlns:p14="http://schemas.microsoft.com/office/powerpoint/2010/main" val="4020767180"/>
              </p:ext>
            </p:extLst>
          </p:nvPr>
        </p:nvGraphicFramePr>
        <p:xfrm>
          <a:off x="411790" y="1930621"/>
          <a:ext cx="10672284" cy="4333240"/>
        </p:xfrm>
        <a:graphic>
          <a:graphicData uri="http://schemas.openxmlformats.org/drawingml/2006/table">
            <a:tbl>
              <a:tblPr firstRow="1" bandRow="1">
                <a:tableStyleId>{802198C4-3087-4945-87E3-76CBB3509B7E}</a:tableStyleId>
              </a:tblPr>
              <a:tblGrid>
                <a:gridCol w="1479829">
                  <a:extLst>
                    <a:ext uri="{9D8B030D-6E8A-4147-A177-3AD203B41FA5}">
                      <a16:colId xmlns:a16="http://schemas.microsoft.com/office/drawing/2014/main" val="594467544"/>
                    </a:ext>
                  </a:extLst>
                </a:gridCol>
                <a:gridCol w="3699251">
                  <a:extLst>
                    <a:ext uri="{9D8B030D-6E8A-4147-A177-3AD203B41FA5}">
                      <a16:colId xmlns:a16="http://schemas.microsoft.com/office/drawing/2014/main" val="348080540"/>
                    </a:ext>
                  </a:extLst>
                </a:gridCol>
                <a:gridCol w="1031358">
                  <a:extLst>
                    <a:ext uri="{9D8B030D-6E8A-4147-A177-3AD203B41FA5}">
                      <a16:colId xmlns:a16="http://schemas.microsoft.com/office/drawing/2014/main" val="1356167393"/>
                    </a:ext>
                  </a:extLst>
                </a:gridCol>
                <a:gridCol w="852362">
                  <a:extLst>
                    <a:ext uri="{9D8B030D-6E8A-4147-A177-3AD203B41FA5}">
                      <a16:colId xmlns:a16="http://schemas.microsoft.com/office/drawing/2014/main" val="1330281544"/>
                    </a:ext>
                  </a:extLst>
                </a:gridCol>
                <a:gridCol w="954645">
                  <a:extLst>
                    <a:ext uri="{9D8B030D-6E8A-4147-A177-3AD203B41FA5}">
                      <a16:colId xmlns:a16="http://schemas.microsoft.com/office/drawing/2014/main" val="944944822"/>
                    </a:ext>
                  </a:extLst>
                </a:gridCol>
                <a:gridCol w="1329685">
                  <a:extLst>
                    <a:ext uri="{9D8B030D-6E8A-4147-A177-3AD203B41FA5}">
                      <a16:colId xmlns:a16="http://schemas.microsoft.com/office/drawing/2014/main" val="3770938542"/>
                    </a:ext>
                  </a:extLst>
                </a:gridCol>
                <a:gridCol w="758602">
                  <a:extLst>
                    <a:ext uri="{9D8B030D-6E8A-4147-A177-3AD203B41FA5}">
                      <a16:colId xmlns:a16="http://schemas.microsoft.com/office/drawing/2014/main" val="1059457628"/>
                    </a:ext>
                  </a:extLst>
                </a:gridCol>
                <a:gridCol w="566552">
                  <a:extLst>
                    <a:ext uri="{9D8B030D-6E8A-4147-A177-3AD203B41FA5}">
                      <a16:colId xmlns:a16="http://schemas.microsoft.com/office/drawing/2014/main" val="3526505406"/>
                    </a:ext>
                  </a:extLst>
                </a:gridCol>
              </a:tblGrid>
              <a:tr h="327302">
                <a:tc>
                  <a:txBody>
                    <a:bodyPr/>
                    <a:lstStyle/>
                    <a:p>
                      <a:r>
                        <a:rPr lang="en-US" sz="1200" b="1" dirty="0">
                          <a:solidFill>
                            <a:schemeClr val="bg1"/>
                          </a:solidFill>
                        </a:rPr>
                        <a:t>Coding Standard</a:t>
                      </a:r>
                    </a:p>
                  </a:txBody>
                  <a:tcPr/>
                </a:tc>
                <a:tc>
                  <a:txBody>
                    <a:bodyPr/>
                    <a:lstStyle/>
                    <a:p>
                      <a:r>
                        <a:rPr lang="en-US" sz="1200" b="1" dirty="0">
                          <a:solidFill>
                            <a:schemeClr val="bg1"/>
                          </a:solidFill>
                        </a:rPr>
                        <a:t>Name of Standard</a:t>
                      </a:r>
                    </a:p>
                  </a:txBody>
                  <a:tcPr/>
                </a:tc>
                <a:tc>
                  <a:txBody>
                    <a:bodyPr/>
                    <a:lstStyle/>
                    <a:p>
                      <a:pPr marL="0" marR="0" algn="ctr">
                        <a:spcBef>
                          <a:spcPts val="0"/>
                        </a:spcBef>
                        <a:spcAft>
                          <a:spcPts val="0"/>
                        </a:spcAft>
                      </a:pPr>
                      <a:r>
                        <a:rPr lang="en-US" sz="1200" b="1" dirty="0">
                          <a:solidFill>
                            <a:schemeClr val="bg1"/>
                          </a:solidFill>
                          <a:effectLst/>
                          <a:latin typeface="Calibri" panose="020F0502020204030204" pitchFamily="34" charset="0"/>
                          <a:ea typeface="Calibri" panose="020F0502020204030204" pitchFamily="34" charset="0"/>
                        </a:rPr>
                        <a:t>Rule</a:t>
                      </a:r>
                    </a:p>
                  </a:txBody>
                  <a:tcPr marL="68580" marR="68580" marT="0" marB="0"/>
                </a:tc>
                <a:tc>
                  <a:txBody>
                    <a:bodyPr/>
                    <a:lstStyle/>
                    <a:p>
                      <a:pPr marL="0" marR="0" algn="ctr">
                        <a:spcBef>
                          <a:spcPts val="0"/>
                        </a:spcBef>
                        <a:spcAft>
                          <a:spcPts val="0"/>
                        </a:spcAft>
                      </a:pPr>
                      <a:r>
                        <a:rPr lang="en-US" sz="1200" b="1">
                          <a:solidFill>
                            <a:schemeClr val="bg1"/>
                          </a:solidFill>
                          <a:effectLst/>
                          <a:latin typeface="Calibri" panose="020F0502020204030204" pitchFamily="34" charset="0"/>
                          <a:ea typeface="Calibri" panose="020F0502020204030204" pitchFamily="34" charset="0"/>
                        </a:rPr>
                        <a:t>Severity</a:t>
                      </a:r>
                    </a:p>
                  </a:txBody>
                  <a:tcPr marL="68580" marR="68580" marT="0" marB="0"/>
                </a:tc>
                <a:tc>
                  <a:txBody>
                    <a:bodyPr/>
                    <a:lstStyle/>
                    <a:p>
                      <a:pPr marL="0" marR="0" algn="ctr">
                        <a:spcBef>
                          <a:spcPts val="0"/>
                        </a:spcBef>
                        <a:spcAft>
                          <a:spcPts val="0"/>
                        </a:spcAft>
                      </a:pPr>
                      <a:r>
                        <a:rPr lang="en-US" sz="1200" b="1">
                          <a:solidFill>
                            <a:schemeClr val="bg1"/>
                          </a:solidFill>
                          <a:effectLst/>
                          <a:latin typeface="Calibri" panose="020F0502020204030204" pitchFamily="34" charset="0"/>
                          <a:ea typeface="Calibri" panose="020F0502020204030204" pitchFamily="34" charset="0"/>
                        </a:rPr>
                        <a:t>Likelihood</a:t>
                      </a:r>
                    </a:p>
                  </a:txBody>
                  <a:tcPr marL="68580" marR="68580" marT="0" marB="0"/>
                </a:tc>
                <a:tc>
                  <a:txBody>
                    <a:bodyPr/>
                    <a:lstStyle/>
                    <a:p>
                      <a:pPr marL="0" marR="0" algn="ctr">
                        <a:spcBef>
                          <a:spcPts val="0"/>
                        </a:spcBef>
                        <a:spcAft>
                          <a:spcPts val="0"/>
                        </a:spcAft>
                      </a:pPr>
                      <a:r>
                        <a:rPr lang="en-US" sz="1200" b="1">
                          <a:solidFill>
                            <a:schemeClr val="bg1"/>
                          </a:solidFill>
                          <a:effectLst/>
                          <a:latin typeface="Calibri" panose="020F0502020204030204" pitchFamily="34" charset="0"/>
                          <a:ea typeface="Calibri" panose="020F0502020204030204" pitchFamily="34" charset="0"/>
                        </a:rPr>
                        <a:t>Remediation Cost</a:t>
                      </a:r>
                    </a:p>
                  </a:txBody>
                  <a:tcPr marL="68580" marR="68580" marT="0" marB="0"/>
                </a:tc>
                <a:tc>
                  <a:txBody>
                    <a:bodyPr/>
                    <a:lstStyle/>
                    <a:p>
                      <a:pPr marL="0" marR="0" algn="ctr">
                        <a:spcBef>
                          <a:spcPts val="0"/>
                        </a:spcBef>
                        <a:spcAft>
                          <a:spcPts val="0"/>
                        </a:spcAft>
                      </a:pPr>
                      <a:r>
                        <a:rPr lang="en-US" sz="1200" b="1" dirty="0">
                          <a:solidFill>
                            <a:schemeClr val="bg1"/>
                          </a:solidFill>
                          <a:effectLst/>
                          <a:latin typeface="Calibri" panose="020F0502020204030204" pitchFamily="34" charset="0"/>
                          <a:ea typeface="Calibri" panose="020F0502020204030204" pitchFamily="34" charset="0"/>
                        </a:rPr>
                        <a:t>Priority</a:t>
                      </a:r>
                    </a:p>
                  </a:txBody>
                  <a:tcPr marL="68580" marR="68580" marT="0" marB="0"/>
                </a:tc>
                <a:tc>
                  <a:txBody>
                    <a:bodyPr/>
                    <a:lstStyle/>
                    <a:p>
                      <a:pPr marL="0" marR="0" algn="ctr">
                        <a:spcBef>
                          <a:spcPts val="0"/>
                        </a:spcBef>
                        <a:spcAft>
                          <a:spcPts val="0"/>
                        </a:spcAft>
                      </a:pPr>
                      <a:r>
                        <a:rPr lang="en-US" sz="1200" b="1" dirty="0">
                          <a:solidFill>
                            <a:schemeClr val="bg1"/>
                          </a:solidFill>
                          <a:effectLst/>
                          <a:latin typeface="Calibri" panose="020F0502020204030204" pitchFamily="34" charset="0"/>
                          <a:ea typeface="Calibri" panose="020F0502020204030204" pitchFamily="34" charset="0"/>
                        </a:rPr>
                        <a:t>ThreatLevel</a:t>
                      </a:r>
                    </a:p>
                  </a:txBody>
                  <a:tcPr marL="68580" marR="68580" marT="0" marB="0"/>
                </a:tc>
                <a:extLst>
                  <a:ext uri="{0D108BD9-81ED-4DB2-BD59-A6C34878D82A}">
                    <a16:rowId xmlns:a16="http://schemas.microsoft.com/office/drawing/2014/main" val="131990647"/>
                  </a:ext>
                </a:extLst>
              </a:tr>
              <a:tr h="370840">
                <a:tc>
                  <a:txBody>
                    <a:bodyPr/>
                    <a:lstStyle/>
                    <a:p>
                      <a:r>
                        <a:rPr lang="en-US" sz="1200" dirty="0">
                          <a:solidFill>
                            <a:schemeClr val="bg1"/>
                          </a:solidFill>
                        </a:rPr>
                        <a:t>Data Type</a:t>
                      </a:r>
                    </a:p>
                  </a:txBody>
                  <a:tcPr/>
                </a:tc>
                <a:tc>
                  <a:txBody>
                    <a:bodyPr/>
                    <a:lstStyle/>
                    <a:p>
                      <a:r>
                        <a:rPr lang="en-US" sz="1200" b="0" i="0" u="none" strike="noStrike" cap="none" dirty="0">
                          <a:solidFill>
                            <a:schemeClr val="bg1"/>
                          </a:solidFill>
                          <a:effectLst/>
                          <a:latin typeface="Arial"/>
                          <a:ea typeface="Arial"/>
                          <a:cs typeface="Arial"/>
                          <a:sym typeface="Arial"/>
                        </a:rPr>
                        <a:t>Never qualify a reference type with const or volatile.</a:t>
                      </a:r>
                      <a:endParaRPr lang="en-US" sz="1200" dirty="0">
                        <a:solidFill>
                          <a:schemeClr val="bg1"/>
                        </a:solidFill>
                      </a:endParaRPr>
                    </a:p>
                  </a:txBody>
                  <a:tcPr/>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STD-001-CPP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Unlikely</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P3</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L3</a:t>
                      </a:r>
                    </a:p>
                  </a:txBody>
                  <a:tcPr marL="68580" marR="68580" marT="0" marB="0"/>
                </a:tc>
                <a:extLst>
                  <a:ext uri="{0D108BD9-81ED-4DB2-BD59-A6C34878D82A}">
                    <a16:rowId xmlns:a16="http://schemas.microsoft.com/office/drawing/2014/main" val="179775930"/>
                  </a:ext>
                </a:extLst>
              </a:tr>
              <a:tr h="370840">
                <a:tc>
                  <a:txBody>
                    <a:bodyPr/>
                    <a:lstStyle/>
                    <a:p>
                      <a:r>
                        <a:rPr lang="en-US" sz="1200" dirty="0">
                          <a:solidFill>
                            <a:schemeClr val="bg1"/>
                          </a:solidFill>
                        </a:rPr>
                        <a:t>Data Value</a:t>
                      </a:r>
                    </a:p>
                  </a:txBody>
                  <a:tcPr/>
                </a:tc>
                <a:tc>
                  <a:txBody>
                    <a:bodyPr/>
                    <a:lstStyle/>
                    <a:p>
                      <a:r>
                        <a:rPr lang="en-US" sz="1200" dirty="0">
                          <a:solidFill>
                            <a:schemeClr val="bg1"/>
                          </a:solidFill>
                        </a:rPr>
                        <a:t>Do not attempt to modify string literals.</a:t>
                      </a:r>
                    </a:p>
                  </a:txBody>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STD-002-CPP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Likely</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P9</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L2</a:t>
                      </a:r>
                    </a:p>
                  </a:txBody>
                  <a:tcPr marL="68580" marR="68580" marT="0" marB="0"/>
                </a:tc>
                <a:extLst>
                  <a:ext uri="{0D108BD9-81ED-4DB2-BD59-A6C34878D82A}">
                    <a16:rowId xmlns:a16="http://schemas.microsoft.com/office/drawing/2014/main" val="968893063"/>
                  </a:ext>
                </a:extLst>
              </a:tr>
              <a:tr h="370840">
                <a:tc>
                  <a:txBody>
                    <a:bodyPr/>
                    <a:lstStyle/>
                    <a:p>
                      <a:r>
                        <a:rPr lang="en-US" sz="1200" dirty="0">
                          <a:solidFill>
                            <a:schemeClr val="bg1"/>
                          </a:solidFill>
                        </a:rPr>
                        <a:t>String Correctness</a:t>
                      </a:r>
                    </a:p>
                  </a:txBody>
                  <a:tcPr/>
                </a:tc>
                <a:tc>
                  <a:txBody>
                    <a:bodyPr/>
                    <a:lstStyle/>
                    <a:p>
                      <a:r>
                        <a:rPr lang="en-US" sz="1200" dirty="0">
                          <a:solidFill>
                            <a:schemeClr val="bg1"/>
                          </a:solidFill>
                        </a:rPr>
                        <a:t>Use valid references, pointers, and iterators to reference elements of a basic_string.</a:t>
                      </a:r>
                    </a:p>
                  </a:txBody>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STD-003-CPP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Probable</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P6</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L2</a:t>
                      </a:r>
                    </a:p>
                  </a:txBody>
                  <a:tcPr marL="68580" marR="68580" marT="0" marB="0"/>
                </a:tc>
                <a:extLst>
                  <a:ext uri="{0D108BD9-81ED-4DB2-BD59-A6C34878D82A}">
                    <a16:rowId xmlns:a16="http://schemas.microsoft.com/office/drawing/2014/main" val="507433517"/>
                  </a:ext>
                </a:extLst>
              </a:tr>
              <a:tr h="370840">
                <a:tc>
                  <a:txBody>
                    <a:bodyPr/>
                    <a:lstStyle/>
                    <a:p>
                      <a:r>
                        <a:rPr lang="en-US" sz="1200" dirty="0">
                          <a:solidFill>
                            <a:schemeClr val="bg1"/>
                          </a:solidFill>
                        </a:rPr>
                        <a:t>SQL Injection</a:t>
                      </a:r>
                    </a:p>
                  </a:txBody>
                  <a:tcPr/>
                </a:tc>
                <a:tc>
                  <a:txBody>
                    <a:bodyPr/>
                    <a:lstStyle/>
                    <a:p>
                      <a:r>
                        <a:rPr lang="en-US" sz="1200" dirty="0">
                          <a:solidFill>
                            <a:schemeClr val="bg1"/>
                          </a:solidFill>
                        </a:rPr>
                        <a:t>Exclude user input from format strings.</a:t>
                      </a:r>
                    </a:p>
                  </a:txBody>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STD-004-CPP</a:t>
                      </a:r>
                    </a:p>
                  </a:txBody>
                  <a:tcPr marL="68580" marR="68580" marT="0" marB="0"/>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High</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Likely</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Medium</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P18</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L1</a:t>
                      </a:r>
                    </a:p>
                  </a:txBody>
                  <a:tcPr marL="68580" marR="68580" marT="0" marB="0"/>
                </a:tc>
                <a:extLst>
                  <a:ext uri="{0D108BD9-81ED-4DB2-BD59-A6C34878D82A}">
                    <a16:rowId xmlns:a16="http://schemas.microsoft.com/office/drawing/2014/main" val="2295270679"/>
                  </a:ext>
                </a:extLst>
              </a:tr>
              <a:tr h="370840">
                <a:tc>
                  <a:txBody>
                    <a:bodyPr/>
                    <a:lstStyle/>
                    <a:p>
                      <a:r>
                        <a:rPr lang="en-US" sz="1200" dirty="0">
                          <a:solidFill>
                            <a:schemeClr val="bg1"/>
                          </a:solidFill>
                        </a:rPr>
                        <a:t>Memory Protection</a:t>
                      </a:r>
                    </a:p>
                  </a:txBody>
                  <a:tcPr/>
                </a:tc>
                <a:tc>
                  <a:txBody>
                    <a:bodyPr/>
                    <a:lstStyle/>
                    <a:p>
                      <a:r>
                        <a:rPr lang="en-US" sz="1200" dirty="0">
                          <a:solidFill>
                            <a:schemeClr val="bg1"/>
                          </a:solidFill>
                        </a:rPr>
                        <a:t>Detect and handle memory allocation errors.</a:t>
                      </a:r>
                    </a:p>
                  </a:txBody>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STD-005-CPP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Likely</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Medium</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P18</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L1</a:t>
                      </a:r>
                    </a:p>
                  </a:txBody>
                  <a:tcPr marL="68580" marR="68580" marT="0" marB="0"/>
                </a:tc>
                <a:extLst>
                  <a:ext uri="{0D108BD9-81ED-4DB2-BD59-A6C34878D82A}">
                    <a16:rowId xmlns:a16="http://schemas.microsoft.com/office/drawing/2014/main" val="1435959317"/>
                  </a:ext>
                </a:extLst>
              </a:tr>
              <a:tr h="370840">
                <a:tc>
                  <a:txBody>
                    <a:bodyPr/>
                    <a:lstStyle/>
                    <a:p>
                      <a:r>
                        <a:rPr lang="en-US" sz="1200" dirty="0">
                          <a:solidFill>
                            <a:schemeClr val="bg1"/>
                          </a:solidFill>
                        </a:rPr>
                        <a:t>Assertions</a:t>
                      </a:r>
                    </a:p>
                  </a:txBody>
                  <a:tcPr/>
                </a:tc>
                <a:tc>
                  <a:txBody>
                    <a:bodyPr/>
                    <a:lstStyle/>
                    <a:p>
                      <a:r>
                        <a:rPr lang="en-US" sz="1200" dirty="0">
                          <a:solidFill>
                            <a:schemeClr val="bg1"/>
                          </a:solidFill>
                        </a:rPr>
                        <a:t>Use a static assertion to test the value of a constant expression.</a:t>
                      </a:r>
                    </a:p>
                  </a:txBody>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STD-006-CPP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Unlikely</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P1</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L3</a:t>
                      </a:r>
                    </a:p>
                  </a:txBody>
                  <a:tcPr marL="68580" marR="68580" marT="0" marB="0"/>
                </a:tc>
                <a:extLst>
                  <a:ext uri="{0D108BD9-81ED-4DB2-BD59-A6C34878D82A}">
                    <a16:rowId xmlns:a16="http://schemas.microsoft.com/office/drawing/2014/main" val="2086983528"/>
                  </a:ext>
                </a:extLst>
              </a:tr>
              <a:tr h="370840">
                <a:tc>
                  <a:txBody>
                    <a:bodyPr/>
                    <a:lstStyle/>
                    <a:p>
                      <a:r>
                        <a:rPr lang="en-US" sz="1200" dirty="0">
                          <a:solidFill>
                            <a:schemeClr val="bg1"/>
                          </a:solidFill>
                        </a:rPr>
                        <a:t>Exceptions</a:t>
                      </a:r>
                    </a:p>
                  </a:txBody>
                  <a:tcPr/>
                </a:tc>
                <a:tc>
                  <a:txBody>
                    <a:bodyPr/>
                    <a:lstStyle/>
                    <a:p>
                      <a:r>
                        <a:rPr lang="en-US" sz="1200" dirty="0">
                          <a:solidFill>
                            <a:schemeClr val="bg1"/>
                          </a:solidFill>
                        </a:rPr>
                        <a:t>Do not leak resources when handling exceptions.</a:t>
                      </a:r>
                    </a:p>
                  </a:txBody>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STD-007-CPP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Probable</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High</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P2</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L3</a:t>
                      </a:r>
                    </a:p>
                  </a:txBody>
                  <a:tcPr marL="68580" marR="68580" marT="0" marB="0"/>
                </a:tc>
                <a:extLst>
                  <a:ext uri="{0D108BD9-81ED-4DB2-BD59-A6C34878D82A}">
                    <a16:rowId xmlns:a16="http://schemas.microsoft.com/office/drawing/2014/main" val="3165324048"/>
                  </a:ext>
                </a:extLst>
              </a:tr>
              <a:tr h="370840">
                <a:tc>
                  <a:txBody>
                    <a:bodyPr/>
                    <a:lstStyle/>
                    <a:p>
                      <a:r>
                        <a:rPr lang="en-US" sz="1200" dirty="0">
                          <a:solidFill>
                            <a:schemeClr val="bg1"/>
                          </a:solidFill>
                        </a:rPr>
                        <a:t>Exception Handling</a:t>
                      </a:r>
                    </a:p>
                  </a:txBody>
                  <a:tcPr/>
                </a:tc>
                <a:tc>
                  <a:txBody>
                    <a:bodyPr/>
                    <a:lstStyle/>
                    <a:p>
                      <a:r>
                        <a:rPr lang="en-US" sz="1200" dirty="0">
                          <a:solidFill>
                            <a:schemeClr val="bg1"/>
                          </a:solidFill>
                        </a:rPr>
                        <a:t>Handle all exceptions.</a:t>
                      </a:r>
                    </a:p>
                  </a:txBody>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STD-008-CPP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Low</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Probable</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Medium</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P4</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L3</a:t>
                      </a:r>
                    </a:p>
                  </a:txBody>
                  <a:tcPr marL="68580" marR="68580" marT="0" marB="0"/>
                </a:tc>
                <a:extLst>
                  <a:ext uri="{0D108BD9-81ED-4DB2-BD59-A6C34878D82A}">
                    <a16:rowId xmlns:a16="http://schemas.microsoft.com/office/drawing/2014/main" val="4230022297"/>
                  </a:ext>
                </a:extLst>
              </a:tr>
              <a:tr h="370840">
                <a:tc>
                  <a:txBody>
                    <a:bodyPr/>
                    <a:lstStyle/>
                    <a:p>
                      <a:r>
                        <a:rPr lang="en-US" sz="1200" dirty="0">
                          <a:solidFill>
                            <a:schemeClr val="bg1"/>
                          </a:solidFill>
                        </a:rPr>
                        <a:t>Enumeration</a:t>
                      </a:r>
                    </a:p>
                  </a:txBody>
                  <a:tcPr/>
                </a:tc>
                <a:tc>
                  <a:txBody>
                    <a:bodyPr/>
                    <a:lstStyle/>
                    <a:p>
                      <a:r>
                        <a:rPr lang="en-US" sz="1200" dirty="0">
                          <a:solidFill>
                            <a:schemeClr val="bg1"/>
                          </a:solidFill>
                        </a:rPr>
                        <a:t>Do not cast to an out-of-range enumeration value.</a:t>
                      </a:r>
                    </a:p>
                  </a:txBody>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STD-009-CPP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Medium</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Unlikely</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Medium</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P4</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L3</a:t>
                      </a:r>
                    </a:p>
                  </a:txBody>
                  <a:tcPr marL="68580" marR="68580" marT="0" marB="0"/>
                </a:tc>
                <a:extLst>
                  <a:ext uri="{0D108BD9-81ED-4DB2-BD59-A6C34878D82A}">
                    <a16:rowId xmlns:a16="http://schemas.microsoft.com/office/drawing/2014/main" val="150552826"/>
                  </a:ext>
                </a:extLst>
              </a:tr>
              <a:tr h="370840">
                <a:tc>
                  <a:txBody>
                    <a:bodyPr/>
                    <a:lstStyle/>
                    <a:p>
                      <a:r>
                        <a:rPr lang="en-US" sz="1200" dirty="0">
                          <a:solidFill>
                            <a:schemeClr val="bg1"/>
                          </a:solidFill>
                        </a:rPr>
                        <a:t>File Handling</a:t>
                      </a:r>
                    </a:p>
                  </a:txBody>
                  <a:tcPr/>
                </a:tc>
                <a:tc>
                  <a:txBody>
                    <a:bodyPr/>
                    <a:lstStyle/>
                    <a:p>
                      <a:r>
                        <a:rPr lang="en-US" sz="1200" dirty="0">
                          <a:solidFill>
                            <a:schemeClr val="bg1"/>
                          </a:solidFill>
                        </a:rPr>
                        <a:t>Close files when they are no longer needed.</a:t>
                      </a:r>
                    </a:p>
                  </a:txBody>
                  <a:tcPr/>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STD-010-CPP</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Medium</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Unlikely</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Medium</a:t>
                      </a:r>
                    </a:p>
                  </a:txBody>
                  <a:tcPr marL="68580" marR="68580" marT="0" marB="0"/>
                </a:tc>
                <a:tc>
                  <a:txBody>
                    <a:bodyPr/>
                    <a:lstStyle/>
                    <a:p>
                      <a:pPr marL="0" marR="0">
                        <a:spcBef>
                          <a:spcPts val="0"/>
                        </a:spcBef>
                        <a:spcAft>
                          <a:spcPts val="0"/>
                        </a:spcAft>
                      </a:pPr>
                      <a:r>
                        <a:rPr lang="en-US" sz="1200">
                          <a:solidFill>
                            <a:schemeClr val="bg1"/>
                          </a:solidFill>
                          <a:effectLst/>
                          <a:latin typeface="Calibri" panose="020F0502020204030204" pitchFamily="34" charset="0"/>
                          <a:ea typeface="Calibri" panose="020F0502020204030204" pitchFamily="34" charset="0"/>
                        </a:rPr>
                        <a:t>P4</a:t>
                      </a:r>
                    </a:p>
                  </a:txBody>
                  <a:tcPr marL="68580" marR="68580" marT="0" marB="0"/>
                </a:tc>
                <a:tc>
                  <a:txBody>
                    <a:bodyPr/>
                    <a:lstStyle/>
                    <a:p>
                      <a:pPr marL="0" marR="0">
                        <a:spcBef>
                          <a:spcPts val="0"/>
                        </a:spcBef>
                        <a:spcAft>
                          <a:spcPts val="0"/>
                        </a:spcAft>
                      </a:pPr>
                      <a:r>
                        <a:rPr lang="en-US" sz="1200" dirty="0">
                          <a:solidFill>
                            <a:schemeClr val="bg1"/>
                          </a:solidFill>
                          <a:effectLst/>
                          <a:latin typeface="Calibri" panose="020F0502020204030204" pitchFamily="34" charset="0"/>
                          <a:ea typeface="Calibri" panose="020F0502020204030204" pitchFamily="34" charset="0"/>
                        </a:rPr>
                        <a:t>L3</a:t>
                      </a:r>
                    </a:p>
                  </a:txBody>
                  <a:tcPr marL="68580" marR="68580" marT="0" marB="0"/>
                </a:tc>
                <a:extLst>
                  <a:ext uri="{0D108BD9-81ED-4DB2-BD59-A6C34878D82A}">
                    <a16:rowId xmlns:a16="http://schemas.microsoft.com/office/drawing/2014/main" val="3133914699"/>
                  </a:ext>
                </a:extLst>
              </a:tr>
            </a:tbl>
          </a:graphicData>
        </a:graphic>
      </p:graphicFrame>
      <p:pic>
        <p:nvPicPr>
          <p:cNvPr id="5" name="Audio 4">
            <a:hlinkClick r:id="" action="ppaction://media"/>
            <a:extLst>
              <a:ext uri="{FF2B5EF4-FFF2-40B4-BE49-F238E27FC236}">
                <a16:creationId xmlns:a16="http://schemas.microsoft.com/office/drawing/2014/main" id="{872F082E-6A79-9FE8-F258-8247CB605BD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9626"/>
    </mc:Choice>
    <mc:Fallback>
      <p:transition spd="slow" advTm="39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916774" y="585469"/>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4" name="Table 3">
            <a:extLst>
              <a:ext uri="{FF2B5EF4-FFF2-40B4-BE49-F238E27FC236}">
                <a16:creationId xmlns:a16="http://schemas.microsoft.com/office/drawing/2014/main" id="{7C10A17C-F5E9-2B72-5A62-37693ACC2FD6}"/>
              </a:ext>
            </a:extLst>
          </p:cNvPr>
          <p:cNvGraphicFramePr>
            <a:graphicFrameLocks noGrp="1"/>
          </p:cNvGraphicFramePr>
          <p:nvPr>
            <p:extLst>
              <p:ext uri="{D42A27DB-BD31-4B8C-83A1-F6EECF244321}">
                <p14:modId xmlns:p14="http://schemas.microsoft.com/office/powerpoint/2010/main" val="3955254056"/>
              </p:ext>
            </p:extLst>
          </p:nvPr>
        </p:nvGraphicFramePr>
        <p:xfrm>
          <a:off x="508631" y="1635218"/>
          <a:ext cx="10484045" cy="4490913"/>
        </p:xfrm>
        <a:graphic>
          <a:graphicData uri="http://schemas.openxmlformats.org/drawingml/2006/table">
            <a:tbl>
              <a:tblPr firstRow="1" firstCol="1">
                <a:tableStyleId>{802198C4-3087-4945-87E3-76CBB3509B7E}</a:tableStyleId>
              </a:tblPr>
              <a:tblGrid>
                <a:gridCol w="1852700">
                  <a:extLst>
                    <a:ext uri="{9D8B030D-6E8A-4147-A177-3AD203B41FA5}">
                      <a16:colId xmlns:a16="http://schemas.microsoft.com/office/drawing/2014/main" val="1097961577"/>
                    </a:ext>
                  </a:extLst>
                </a:gridCol>
                <a:gridCol w="8631345">
                  <a:extLst>
                    <a:ext uri="{9D8B030D-6E8A-4147-A177-3AD203B41FA5}">
                      <a16:colId xmlns:a16="http://schemas.microsoft.com/office/drawing/2014/main" val="3321431927"/>
                    </a:ext>
                  </a:extLst>
                </a:gridCol>
              </a:tblGrid>
              <a:tr h="307923">
                <a:tc>
                  <a:txBody>
                    <a:bodyPr/>
                    <a:lstStyle/>
                    <a:p>
                      <a:pPr marL="342900" marR="0" lvl="0" indent="-342900">
                        <a:spcBef>
                          <a:spcPts val="0"/>
                        </a:spcBef>
                        <a:spcAft>
                          <a:spcPts val="0"/>
                        </a:spcAft>
                        <a:buFont typeface="+mj-lt"/>
                        <a:buAutoNum type="alphaLcPeriod"/>
                      </a:pPr>
                      <a:r>
                        <a:rPr lang="en-US" sz="1400" u="none" strike="noStrike" dirty="0">
                          <a:solidFill>
                            <a:schemeClr val="bg1"/>
                          </a:solidFill>
                          <a:effectLst/>
                        </a:rPr>
                        <a:t>Encryption</a:t>
                      </a:r>
                      <a:endParaRPr lang="en-US" sz="1400" u="none" strike="noStrike" dirty="0">
                        <a:solidFill>
                          <a:schemeClr val="bg1"/>
                        </a:solidFill>
                        <a:effectLst/>
                        <a:latin typeface="Calibri" panose="020F0502020204030204" pitchFamily="34" charset="0"/>
                        <a:ea typeface="Calibri" panose="020F0502020204030204" pitchFamily="34" charset="0"/>
                      </a:endParaRPr>
                    </a:p>
                  </a:txBody>
                  <a:tcPr marL="46925" marR="46925" marT="46925" marB="46925" anchor="b"/>
                </a:tc>
                <a:tc>
                  <a:txBody>
                    <a:bodyPr/>
                    <a:lstStyle/>
                    <a:p>
                      <a:pPr marL="0" marR="0">
                        <a:spcBef>
                          <a:spcPts val="0"/>
                        </a:spcBef>
                        <a:spcAft>
                          <a:spcPts val="0"/>
                        </a:spcAft>
                      </a:pPr>
                      <a:r>
                        <a:rPr lang="en-US" sz="1400" dirty="0">
                          <a:solidFill>
                            <a:schemeClr val="bg1"/>
                          </a:solidFill>
                          <a:effectLst/>
                        </a:rPr>
                        <a:t>What is it, what is the purpose, and how does it apply to this policy? </a:t>
                      </a:r>
                      <a:r>
                        <a:rPr lang="en-US" sz="1400" b="1" dirty="0">
                          <a:solidFill>
                            <a:schemeClr val="bg1"/>
                          </a:solidFill>
                          <a:effectLst/>
                        </a:rPr>
                        <a:t>To add another layer of defense.</a:t>
                      </a:r>
                      <a:endParaRPr lang="en-US" sz="1400" b="1" dirty="0">
                        <a:solidFill>
                          <a:schemeClr val="bg1"/>
                        </a:solidFill>
                        <a:effectLst/>
                        <a:latin typeface="Calibri" panose="020F0502020204030204" pitchFamily="34" charset="0"/>
                        <a:ea typeface="Calibri" panose="020F0502020204030204" pitchFamily="34" charset="0"/>
                      </a:endParaRPr>
                    </a:p>
                  </a:txBody>
                  <a:tcPr marL="46925" marR="46925" marT="46925" marB="46925" anchor="b"/>
                </a:tc>
                <a:extLst>
                  <a:ext uri="{0D108BD9-81ED-4DB2-BD59-A6C34878D82A}">
                    <a16:rowId xmlns:a16="http://schemas.microsoft.com/office/drawing/2014/main" val="2497544701"/>
                  </a:ext>
                </a:extLst>
              </a:tr>
              <a:tr h="194838">
                <a:tc>
                  <a:txBody>
                    <a:bodyPr/>
                    <a:lstStyle/>
                    <a:p>
                      <a:pPr marL="0" marR="0">
                        <a:spcBef>
                          <a:spcPts val="0"/>
                        </a:spcBef>
                        <a:spcAft>
                          <a:spcPts val="0"/>
                        </a:spcAft>
                      </a:pPr>
                      <a:r>
                        <a:rPr lang="en-US" sz="1600" dirty="0">
                          <a:solidFill>
                            <a:schemeClr val="bg1"/>
                          </a:solidFill>
                          <a:effectLst/>
                        </a:rPr>
                        <a:t>Encryption in rest</a:t>
                      </a:r>
                      <a:endParaRPr lang="en-US" sz="1600" dirty="0">
                        <a:solidFill>
                          <a:schemeClr val="bg1"/>
                        </a:solidFill>
                        <a:effectLst/>
                        <a:latin typeface="Calibri" panose="020F0502020204030204" pitchFamily="34" charset="0"/>
                        <a:ea typeface="Calibri" panose="020F0502020204030204" pitchFamily="34" charset="0"/>
                      </a:endParaRPr>
                    </a:p>
                  </a:txBody>
                  <a:tcPr marL="46925" marR="46925" marT="46925" marB="46925"/>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600" b="1" dirty="0">
                          <a:solidFill>
                            <a:schemeClr val="bg1"/>
                          </a:solidFill>
                          <a:effectLst/>
                        </a:rPr>
                        <a:t>What is it?: </a:t>
                      </a:r>
                      <a:r>
                        <a:rPr lang="en-US" sz="1600" dirty="0">
                          <a:solidFill>
                            <a:schemeClr val="bg1"/>
                          </a:solidFill>
                          <a:effectLst/>
                        </a:rPr>
                        <a:t>Protects the data ‘on disk’, or long-term memory.</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en-US" sz="1600" dirty="0">
                        <a:solidFill>
                          <a:schemeClr val="bg1"/>
                        </a:solidFill>
                        <a:effectLst/>
                      </a:endParaRP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600" b="1" dirty="0">
                          <a:solidFill>
                            <a:schemeClr val="bg1"/>
                          </a:solidFill>
                          <a:effectLst/>
                        </a:rPr>
                        <a:t>Purpose: </a:t>
                      </a:r>
                      <a:r>
                        <a:rPr lang="en-US" sz="1600" dirty="0">
                          <a:solidFill>
                            <a:schemeClr val="bg1"/>
                          </a:solidFill>
                          <a:effectLst/>
                        </a:rPr>
                        <a:t>When an attacker obtains the hard drive or penetrates defenses leading up to and including the data at rest. </a:t>
                      </a:r>
                    </a:p>
                    <a:p>
                      <a:pPr marL="171450" marR="0" lvl="0" indent="-1714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1600" b="1" dirty="0">
                          <a:solidFill>
                            <a:schemeClr val="bg1"/>
                          </a:solidFill>
                          <a:effectLst/>
                        </a:rPr>
                        <a:t>How it applies: </a:t>
                      </a:r>
                      <a:r>
                        <a:rPr lang="en-US" sz="1600" dirty="0">
                          <a:solidFill>
                            <a:schemeClr val="bg1"/>
                          </a:solidFill>
                          <a:effectLst/>
                        </a:rPr>
                        <a:t>Security and data breaches occur at all layers of defense.</a:t>
                      </a:r>
                      <a:endParaRPr lang="en-US" sz="1600" dirty="0">
                        <a:solidFill>
                          <a:schemeClr val="bg1"/>
                        </a:solidFill>
                        <a:effectLst/>
                        <a:latin typeface="Calibri" panose="020F0502020204030204" pitchFamily="34" charset="0"/>
                        <a:ea typeface="Calibri" panose="020F0502020204030204" pitchFamily="34" charset="0"/>
                      </a:endParaRPr>
                    </a:p>
                  </a:txBody>
                  <a:tcPr marL="46925" marR="46925" marT="46925" marB="46925"/>
                </a:tc>
                <a:extLst>
                  <a:ext uri="{0D108BD9-81ED-4DB2-BD59-A6C34878D82A}">
                    <a16:rowId xmlns:a16="http://schemas.microsoft.com/office/drawing/2014/main" val="3901339956"/>
                  </a:ext>
                </a:extLst>
              </a:tr>
              <a:tr h="1318459">
                <a:tc>
                  <a:txBody>
                    <a:bodyPr/>
                    <a:lstStyle/>
                    <a:p>
                      <a:pPr marL="0" marR="0">
                        <a:spcBef>
                          <a:spcPts val="0"/>
                        </a:spcBef>
                        <a:spcAft>
                          <a:spcPts val="0"/>
                        </a:spcAft>
                      </a:pPr>
                      <a:r>
                        <a:rPr lang="en-US" sz="1600" dirty="0">
                          <a:solidFill>
                            <a:schemeClr val="bg1"/>
                          </a:solidFill>
                          <a:effectLst/>
                        </a:rPr>
                        <a:t>Encryption at flight</a:t>
                      </a:r>
                      <a:endParaRPr lang="en-US" sz="1600" dirty="0">
                        <a:solidFill>
                          <a:schemeClr val="bg1"/>
                        </a:solidFill>
                        <a:effectLst/>
                        <a:latin typeface="Calibri" panose="020F0502020204030204" pitchFamily="34" charset="0"/>
                        <a:ea typeface="Calibri" panose="020F0502020204030204" pitchFamily="34" charset="0"/>
                      </a:endParaRPr>
                    </a:p>
                  </a:txBody>
                  <a:tcPr marL="46925" marR="46925" marT="46925" marB="46925"/>
                </a:tc>
                <a:tc>
                  <a:txBody>
                    <a:bodyPr/>
                    <a:lstStyle/>
                    <a:p>
                      <a:pPr marL="171450" marR="0" indent="-171450">
                        <a:spcBef>
                          <a:spcPts val="0"/>
                        </a:spcBef>
                        <a:spcAft>
                          <a:spcPts val="0"/>
                        </a:spcAft>
                        <a:buFont typeface="Arial" panose="020B0604020202020204" pitchFamily="34" charset="0"/>
                        <a:buChar char="•"/>
                      </a:pPr>
                      <a:r>
                        <a:rPr lang="en-US" sz="1600" b="1" dirty="0">
                          <a:solidFill>
                            <a:schemeClr val="bg1"/>
                          </a:solidFill>
                          <a:effectLst/>
                        </a:rPr>
                        <a:t>What is it? </a:t>
                      </a:r>
                      <a:r>
                        <a:rPr lang="en-US" sz="1600" dirty="0">
                          <a:solidFill>
                            <a:schemeClr val="bg1"/>
                          </a:solidFill>
                          <a:effectLst/>
                        </a:rPr>
                        <a:t>Protects the data in transit from point-to-point on any network and/or internet connection. </a:t>
                      </a:r>
                    </a:p>
                    <a:p>
                      <a:pPr marL="0" marR="0" indent="0">
                        <a:spcBef>
                          <a:spcPts val="0"/>
                        </a:spcBef>
                        <a:spcAft>
                          <a:spcPts val="0"/>
                        </a:spcAft>
                        <a:buFont typeface="Arial" panose="020B0604020202020204" pitchFamily="34" charset="0"/>
                        <a:buNone/>
                      </a:pPr>
                      <a:endParaRPr lang="en-US" sz="1600" dirty="0">
                        <a:solidFill>
                          <a:schemeClr val="bg1"/>
                        </a:solidFill>
                        <a:effectLst/>
                      </a:endParaRPr>
                    </a:p>
                    <a:p>
                      <a:pPr marL="171450" marR="0" indent="-171450">
                        <a:spcBef>
                          <a:spcPts val="0"/>
                        </a:spcBef>
                        <a:spcAft>
                          <a:spcPts val="0"/>
                        </a:spcAft>
                        <a:buFont typeface="Arial" panose="020B0604020202020204" pitchFamily="34" charset="0"/>
                        <a:buChar char="•"/>
                      </a:pPr>
                      <a:r>
                        <a:rPr lang="en-US" sz="1600" b="1" dirty="0">
                          <a:solidFill>
                            <a:schemeClr val="bg1"/>
                          </a:solidFill>
                          <a:effectLst/>
                        </a:rPr>
                        <a:t>Purpose: </a:t>
                      </a:r>
                      <a:r>
                        <a:rPr lang="en-US" sz="1600" dirty="0">
                          <a:solidFill>
                            <a:schemeClr val="bg1"/>
                          </a:solidFill>
                          <a:effectLst/>
                        </a:rPr>
                        <a:t>When an attacker is attempting to intercept sensitive data.</a:t>
                      </a:r>
                    </a:p>
                    <a:p>
                      <a:pPr marL="171450" marR="0" indent="-171450">
                        <a:spcBef>
                          <a:spcPts val="0"/>
                        </a:spcBef>
                        <a:spcAft>
                          <a:spcPts val="0"/>
                        </a:spcAft>
                        <a:buFont typeface="Arial" panose="020B0604020202020204" pitchFamily="34" charset="0"/>
                        <a:buChar char="•"/>
                      </a:pPr>
                      <a:r>
                        <a:rPr lang="en-US" sz="1600" b="1" dirty="0">
                          <a:solidFill>
                            <a:schemeClr val="bg1"/>
                          </a:solidFill>
                          <a:effectLst/>
                        </a:rPr>
                        <a:t>How it applies: </a:t>
                      </a:r>
                      <a:r>
                        <a:rPr lang="en-US" sz="1600" dirty="0">
                          <a:solidFill>
                            <a:schemeClr val="bg1"/>
                          </a:solidFill>
                          <a:effectLst/>
                        </a:rPr>
                        <a:t>Modern applications send data over the internet or across an internal/external networks.</a:t>
                      </a:r>
                      <a:endParaRPr lang="en-US" sz="1600" dirty="0">
                        <a:solidFill>
                          <a:schemeClr val="bg1"/>
                        </a:solidFill>
                        <a:effectLst/>
                        <a:latin typeface="Calibri" panose="020F0502020204030204" pitchFamily="34" charset="0"/>
                        <a:ea typeface="Calibri" panose="020F0502020204030204" pitchFamily="34" charset="0"/>
                      </a:endParaRPr>
                    </a:p>
                  </a:txBody>
                  <a:tcPr marL="46925" marR="46925" marT="46925" marB="46925"/>
                </a:tc>
                <a:extLst>
                  <a:ext uri="{0D108BD9-81ED-4DB2-BD59-A6C34878D82A}">
                    <a16:rowId xmlns:a16="http://schemas.microsoft.com/office/drawing/2014/main" val="3427080676"/>
                  </a:ext>
                </a:extLst>
              </a:tr>
              <a:tr h="1225644">
                <a:tc>
                  <a:txBody>
                    <a:bodyPr/>
                    <a:lstStyle/>
                    <a:p>
                      <a:pPr marL="0" marR="0">
                        <a:spcBef>
                          <a:spcPts val="0"/>
                        </a:spcBef>
                        <a:spcAft>
                          <a:spcPts val="0"/>
                        </a:spcAft>
                      </a:pPr>
                      <a:r>
                        <a:rPr lang="en-US" sz="1600" dirty="0">
                          <a:solidFill>
                            <a:schemeClr val="bg1"/>
                          </a:solidFill>
                          <a:effectLst/>
                        </a:rPr>
                        <a:t>Encryption in use</a:t>
                      </a:r>
                      <a:endParaRPr lang="en-US" sz="1600" dirty="0">
                        <a:solidFill>
                          <a:schemeClr val="bg1"/>
                        </a:solidFill>
                        <a:effectLst/>
                        <a:latin typeface="Calibri" panose="020F0502020204030204" pitchFamily="34" charset="0"/>
                        <a:ea typeface="Calibri" panose="020F0502020204030204" pitchFamily="34" charset="0"/>
                      </a:endParaRPr>
                    </a:p>
                  </a:txBody>
                  <a:tcPr marL="46925" marR="46925" marT="46925" marB="46925"/>
                </a:tc>
                <a:tc>
                  <a:txBody>
                    <a:bodyPr/>
                    <a:lstStyle/>
                    <a:p>
                      <a:pPr marL="171450" marR="0" indent="-171450">
                        <a:spcBef>
                          <a:spcPts val="0"/>
                        </a:spcBef>
                        <a:spcAft>
                          <a:spcPts val="0"/>
                        </a:spcAft>
                        <a:buFont typeface="Arial" panose="020B0604020202020204" pitchFamily="34" charset="0"/>
                        <a:buChar char="•"/>
                      </a:pPr>
                      <a:r>
                        <a:rPr lang="en-US" sz="1600" b="1" dirty="0">
                          <a:solidFill>
                            <a:schemeClr val="bg1"/>
                          </a:solidFill>
                          <a:effectLst/>
                        </a:rPr>
                        <a:t>What is it?: </a:t>
                      </a:r>
                      <a:r>
                        <a:rPr lang="en-US" sz="1600" dirty="0">
                          <a:solidFill>
                            <a:schemeClr val="bg1"/>
                          </a:solidFill>
                          <a:effectLst/>
                        </a:rPr>
                        <a:t>Protects the data in short-term memory.</a:t>
                      </a:r>
                    </a:p>
                    <a:p>
                      <a:pPr marL="0" marR="0" indent="0">
                        <a:spcBef>
                          <a:spcPts val="0"/>
                        </a:spcBef>
                        <a:spcAft>
                          <a:spcPts val="0"/>
                        </a:spcAft>
                        <a:buFont typeface="Arial" panose="020B0604020202020204" pitchFamily="34" charset="0"/>
                        <a:buNone/>
                      </a:pPr>
                      <a:endParaRPr lang="en-US" sz="1600" dirty="0">
                        <a:solidFill>
                          <a:schemeClr val="bg1"/>
                        </a:solidFill>
                        <a:effectLst/>
                      </a:endParaRPr>
                    </a:p>
                    <a:p>
                      <a:pPr marL="171450" marR="0" indent="-171450">
                        <a:spcBef>
                          <a:spcPts val="0"/>
                        </a:spcBef>
                        <a:spcAft>
                          <a:spcPts val="0"/>
                        </a:spcAft>
                        <a:buFont typeface="Arial" panose="020B0604020202020204" pitchFamily="34" charset="0"/>
                        <a:buChar char="•"/>
                      </a:pPr>
                      <a:r>
                        <a:rPr lang="en-US" sz="1600" b="1" dirty="0">
                          <a:solidFill>
                            <a:schemeClr val="bg1"/>
                          </a:solidFill>
                          <a:effectLst/>
                        </a:rPr>
                        <a:t>Purpose: </a:t>
                      </a:r>
                      <a:r>
                        <a:rPr lang="en-US" sz="1600" dirty="0">
                          <a:solidFill>
                            <a:schemeClr val="bg1"/>
                          </a:solidFill>
                          <a:effectLst/>
                        </a:rPr>
                        <a:t>When an application becomes victim to any rootkits, boot kits, cold boot attacks, or other malicious hardware attacks. </a:t>
                      </a:r>
                    </a:p>
                    <a:p>
                      <a:pPr marL="171450" marR="0" indent="-171450">
                        <a:spcBef>
                          <a:spcPts val="0"/>
                        </a:spcBef>
                        <a:spcAft>
                          <a:spcPts val="0"/>
                        </a:spcAft>
                        <a:buFont typeface="Arial" panose="020B0604020202020204" pitchFamily="34" charset="0"/>
                        <a:buChar char="•"/>
                      </a:pPr>
                      <a:r>
                        <a:rPr lang="en-US" sz="1600" b="1" dirty="0">
                          <a:solidFill>
                            <a:schemeClr val="bg1"/>
                          </a:solidFill>
                          <a:effectLst/>
                        </a:rPr>
                        <a:t>How it applies: </a:t>
                      </a:r>
                      <a:r>
                        <a:rPr lang="en-US" sz="1600" dirty="0">
                          <a:solidFill>
                            <a:schemeClr val="bg1"/>
                          </a:solidFill>
                          <a:effectLst/>
                        </a:rPr>
                        <a:t>Data in use may contain sensitive data.</a:t>
                      </a:r>
                      <a:endParaRPr lang="en-US" sz="1600" dirty="0">
                        <a:solidFill>
                          <a:schemeClr val="bg1"/>
                        </a:solidFill>
                        <a:effectLst/>
                        <a:latin typeface="Calibri" panose="020F0502020204030204" pitchFamily="34" charset="0"/>
                        <a:ea typeface="Calibri" panose="020F0502020204030204" pitchFamily="34" charset="0"/>
                      </a:endParaRPr>
                    </a:p>
                  </a:txBody>
                  <a:tcPr marL="46925" marR="46925" marT="46925" marB="46925"/>
                </a:tc>
                <a:extLst>
                  <a:ext uri="{0D108BD9-81ED-4DB2-BD59-A6C34878D82A}">
                    <a16:rowId xmlns:a16="http://schemas.microsoft.com/office/drawing/2014/main" val="2431376823"/>
                  </a:ext>
                </a:extLst>
              </a:tr>
            </a:tbl>
          </a:graphicData>
        </a:graphic>
      </p:graphicFrame>
      <p:pic>
        <p:nvPicPr>
          <p:cNvPr id="7" name="Audio 6">
            <a:hlinkClick r:id="" action="ppaction://media"/>
            <a:extLst>
              <a:ext uri="{FF2B5EF4-FFF2-40B4-BE49-F238E27FC236}">
                <a16:creationId xmlns:a16="http://schemas.microsoft.com/office/drawing/2014/main" id="{ED5F210A-5ED6-5195-E232-52F32000A17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13539"/>
    </mc:Choice>
    <mc:Fallback>
      <p:transition spd="slow" advTm="113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60FB8D3D-9617-3B9D-2E5F-CE05FD63AD8A}"/>
              </a:ext>
            </a:extLst>
          </p:cNvPr>
          <p:cNvGraphicFramePr>
            <a:graphicFrameLocks noGrp="1"/>
          </p:cNvGraphicFramePr>
          <p:nvPr>
            <p:extLst>
              <p:ext uri="{D42A27DB-BD31-4B8C-83A1-F6EECF244321}">
                <p14:modId xmlns:p14="http://schemas.microsoft.com/office/powerpoint/2010/main" val="2575758255"/>
              </p:ext>
            </p:extLst>
          </p:nvPr>
        </p:nvGraphicFramePr>
        <p:xfrm>
          <a:off x="596348" y="2193926"/>
          <a:ext cx="10396330" cy="3699339"/>
        </p:xfrm>
        <a:graphic>
          <a:graphicData uri="http://schemas.openxmlformats.org/drawingml/2006/table">
            <a:tbl>
              <a:tblPr firstRow="1" firstCol="1">
                <a:tableStyleId>{802198C4-3087-4945-87E3-76CBB3509B7E}</a:tableStyleId>
              </a:tblPr>
              <a:tblGrid>
                <a:gridCol w="2385391">
                  <a:extLst>
                    <a:ext uri="{9D8B030D-6E8A-4147-A177-3AD203B41FA5}">
                      <a16:colId xmlns:a16="http://schemas.microsoft.com/office/drawing/2014/main" val="3162677209"/>
                    </a:ext>
                  </a:extLst>
                </a:gridCol>
                <a:gridCol w="8010939">
                  <a:extLst>
                    <a:ext uri="{9D8B030D-6E8A-4147-A177-3AD203B41FA5}">
                      <a16:colId xmlns:a16="http://schemas.microsoft.com/office/drawing/2014/main" val="1506093763"/>
                    </a:ext>
                  </a:extLst>
                </a:gridCol>
              </a:tblGrid>
              <a:tr h="383627">
                <a:tc>
                  <a:txBody>
                    <a:bodyPr/>
                    <a:lstStyle/>
                    <a:p>
                      <a:pPr marL="342900" marR="0" lvl="0" indent="-342900">
                        <a:spcBef>
                          <a:spcPts val="0"/>
                        </a:spcBef>
                        <a:spcAft>
                          <a:spcPts val="0"/>
                        </a:spcAft>
                        <a:buFont typeface="+mj-lt"/>
                        <a:buAutoNum type="alphaLcPeriod"/>
                      </a:pPr>
                      <a:r>
                        <a:rPr lang="en-US" sz="1400" u="none" strike="noStrike" dirty="0">
                          <a:solidFill>
                            <a:schemeClr val="bg1"/>
                          </a:solidFill>
                          <a:effectLst/>
                        </a:rPr>
                        <a:t>Triple-A Framework</a:t>
                      </a:r>
                      <a:endParaRPr lang="en-US" sz="1400" u="none" strike="noStrike" dirty="0">
                        <a:solidFill>
                          <a:schemeClr val="bg1"/>
                        </a:solidFill>
                        <a:effectLst/>
                        <a:latin typeface="Calibri" panose="020F0502020204030204" pitchFamily="34" charset="0"/>
                        <a:ea typeface="Calibri" panose="020F0502020204030204" pitchFamily="34" charset="0"/>
                      </a:endParaRPr>
                    </a:p>
                  </a:txBody>
                  <a:tcPr marL="54207" marR="54207" marT="54207" marB="54207"/>
                </a:tc>
                <a:tc>
                  <a:txBody>
                    <a:bodyPr/>
                    <a:lstStyle/>
                    <a:p>
                      <a:pPr marL="0" marR="0">
                        <a:spcBef>
                          <a:spcPts val="0"/>
                        </a:spcBef>
                        <a:spcAft>
                          <a:spcPts val="0"/>
                        </a:spcAft>
                      </a:pPr>
                      <a:r>
                        <a:rPr lang="en-US" sz="1400" dirty="0">
                          <a:solidFill>
                            <a:schemeClr val="bg1"/>
                          </a:solidFill>
                          <a:effectLst/>
                        </a:rPr>
                        <a:t>What is its role, and what is considered best practice?</a:t>
                      </a:r>
                      <a:endParaRPr lang="en-US" sz="1400" dirty="0">
                        <a:solidFill>
                          <a:schemeClr val="bg1"/>
                        </a:solidFill>
                        <a:effectLst/>
                        <a:latin typeface="Calibri" panose="020F0502020204030204" pitchFamily="34" charset="0"/>
                        <a:ea typeface="Calibri" panose="020F0502020204030204" pitchFamily="34" charset="0"/>
                      </a:endParaRPr>
                    </a:p>
                  </a:txBody>
                  <a:tcPr marL="54207" marR="54207" marT="54207" marB="54207"/>
                </a:tc>
                <a:extLst>
                  <a:ext uri="{0D108BD9-81ED-4DB2-BD59-A6C34878D82A}">
                    <a16:rowId xmlns:a16="http://schemas.microsoft.com/office/drawing/2014/main" val="1773540303"/>
                  </a:ext>
                </a:extLst>
              </a:tr>
              <a:tr h="810757">
                <a:tc>
                  <a:txBody>
                    <a:bodyPr/>
                    <a:lstStyle/>
                    <a:p>
                      <a:pPr marL="0" marR="0">
                        <a:spcBef>
                          <a:spcPts val="0"/>
                        </a:spcBef>
                        <a:spcAft>
                          <a:spcPts val="0"/>
                        </a:spcAft>
                      </a:pPr>
                      <a:r>
                        <a:rPr lang="en-US" sz="1200">
                          <a:solidFill>
                            <a:schemeClr val="bg1"/>
                          </a:solidFill>
                          <a:effectLst/>
                        </a:rPr>
                        <a:t>Authentication</a:t>
                      </a:r>
                      <a:endParaRPr lang="en-US" sz="1200">
                        <a:solidFill>
                          <a:schemeClr val="bg1"/>
                        </a:solidFill>
                        <a:effectLst/>
                        <a:latin typeface="Calibri" panose="020F0502020204030204" pitchFamily="34" charset="0"/>
                        <a:ea typeface="Calibri" panose="020F0502020204030204" pitchFamily="34" charset="0"/>
                      </a:endParaRPr>
                    </a:p>
                  </a:txBody>
                  <a:tcPr marL="54207" marR="54207" marT="54207" marB="54207"/>
                </a:tc>
                <a:tc>
                  <a:txBody>
                    <a:bodyPr/>
                    <a:lstStyle/>
                    <a:p>
                      <a:pPr marL="0" marR="0">
                        <a:spcBef>
                          <a:spcPts val="0"/>
                        </a:spcBef>
                        <a:spcAft>
                          <a:spcPts val="0"/>
                        </a:spcAft>
                      </a:pPr>
                      <a:r>
                        <a:rPr lang="en-US" sz="1200" b="1" dirty="0">
                          <a:solidFill>
                            <a:schemeClr val="bg1"/>
                          </a:solidFill>
                          <a:effectLst/>
                        </a:rPr>
                        <a:t>What is the role?: </a:t>
                      </a:r>
                      <a:r>
                        <a:rPr lang="en-US" sz="1200" dirty="0">
                          <a:solidFill>
                            <a:schemeClr val="bg1"/>
                          </a:solidFill>
                          <a:effectLst/>
                        </a:rPr>
                        <a:t>To evaluate the type of user in ensuring the user is a human.</a:t>
                      </a:r>
                    </a:p>
                    <a:p>
                      <a:pPr marL="0" marR="0">
                        <a:spcBef>
                          <a:spcPts val="0"/>
                        </a:spcBef>
                        <a:spcAft>
                          <a:spcPts val="0"/>
                        </a:spcAft>
                      </a:pPr>
                      <a:endParaRPr lang="en-US" sz="1200" dirty="0">
                        <a:solidFill>
                          <a:schemeClr val="bg1"/>
                        </a:solidFill>
                        <a:effectLst/>
                      </a:endParaRPr>
                    </a:p>
                    <a:p>
                      <a:pPr marL="0" marR="0">
                        <a:spcBef>
                          <a:spcPts val="0"/>
                        </a:spcBef>
                        <a:spcAft>
                          <a:spcPts val="0"/>
                        </a:spcAft>
                      </a:pPr>
                      <a:r>
                        <a:rPr lang="en-US" sz="1200" b="1" dirty="0">
                          <a:solidFill>
                            <a:schemeClr val="bg1"/>
                          </a:solidFill>
                          <a:effectLst/>
                        </a:rPr>
                        <a:t>Best practice: </a:t>
                      </a:r>
                      <a:r>
                        <a:rPr lang="en-US" sz="1200" dirty="0">
                          <a:solidFill>
                            <a:schemeClr val="bg1"/>
                          </a:solidFill>
                          <a:effectLst/>
                        </a:rPr>
                        <a:t>Eliminating guest checkouts and implementing external (i.e., two-factor) authentications to further verify account creation and/or changes to private user data.</a:t>
                      </a:r>
                      <a:endParaRPr lang="en-US" sz="1200" dirty="0">
                        <a:solidFill>
                          <a:schemeClr val="bg1"/>
                        </a:solidFill>
                        <a:effectLst/>
                        <a:latin typeface="Calibri" panose="020F0502020204030204" pitchFamily="34" charset="0"/>
                        <a:ea typeface="Calibri" panose="020F0502020204030204" pitchFamily="34" charset="0"/>
                      </a:endParaRPr>
                    </a:p>
                  </a:txBody>
                  <a:tcPr marL="54207" marR="54207" marT="54207" marB="54207"/>
                </a:tc>
                <a:extLst>
                  <a:ext uri="{0D108BD9-81ED-4DB2-BD59-A6C34878D82A}">
                    <a16:rowId xmlns:a16="http://schemas.microsoft.com/office/drawing/2014/main" val="3368757034"/>
                  </a:ext>
                </a:extLst>
              </a:tr>
              <a:tr h="1095512">
                <a:tc>
                  <a:txBody>
                    <a:bodyPr/>
                    <a:lstStyle/>
                    <a:p>
                      <a:pPr marL="0" marR="0">
                        <a:spcBef>
                          <a:spcPts val="0"/>
                        </a:spcBef>
                        <a:spcAft>
                          <a:spcPts val="0"/>
                        </a:spcAft>
                      </a:pPr>
                      <a:r>
                        <a:rPr lang="en-US" sz="1200">
                          <a:solidFill>
                            <a:schemeClr val="bg1"/>
                          </a:solidFill>
                          <a:effectLst/>
                        </a:rPr>
                        <a:t>Authorization</a:t>
                      </a:r>
                      <a:endParaRPr lang="en-US" sz="1200">
                        <a:solidFill>
                          <a:schemeClr val="bg1"/>
                        </a:solidFill>
                        <a:effectLst/>
                        <a:latin typeface="Calibri" panose="020F0502020204030204" pitchFamily="34" charset="0"/>
                        <a:ea typeface="Calibri" panose="020F0502020204030204" pitchFamily="34" charset="0"/>
                      </a:endParaRPr>
                    </a:p>
                  </a:txBody>
                  <a:tcPr marL="54207" marR="54207" marT="54207" marB="54207"/>
                </a:tc>
                <a:tc>
                  <a:txBody>
                    <a:bodyPr/>
                    <a:lstStyle/>
                    <a:p>
                      <a:pPr marL="0" marR="0">
                        <a:spcBef>
                          <a:spcPts val="0"/>
                        </a:spcBef>
                        <a:spcAft>
                          <a:spcPts val="0"/>
                        </a:spcAft>
                      </a:pPr>
                      <a:r>
                        <a:rPr lang="en-US" sz="1200" b="1" dirty="0">
                          <a:solidFill>
                            <a:schemeClr val="bg1"/>
                          </a:solidFill>
                          <a:effectLst/>
                        </a:rPr>
                        <a:t>What is the role?: </a:t>
                      </a:r>
                      <a:r>
                        <a:rPr lang="en-US" sz="1200" dirty="0">
                          <a:solidFill>
                            <a:schemeClr val="bg1"/>
                          </a:solidFill>
                          <a:effectLst/>
                        </a:rPr>
                        <a:t>To determine whether a user on the website has the proper permission(s) to conduct any given behavior within the site. </a:t>
                      </a:r>
                    </a:p>
                    <a:p>
                      <a:pPr marL="0" marR="0">
                        <a:spcBef>
                          <a:spcPts val="0"/>
                        </a:spcBef>
                        <a:spcAft>
                          <a:spcPts val="0"/>
                        </a:spcAft>
                      </a:pPr>
                      <a:endParaRPr lang="en-US" sz="1200" dirty="0">
                        <a:solidFill>
                          <a:schemeClr val="bg1"/>
                        </a:solidFill>
                        <a:effectLst/>
                      </a:endParaRPr>
                    </a:p>
                    <a:p>
                      <a:pPr marL="0" marR="0">
                        <a:spcBef>
                          <a:spcPts val="0"/>
                        </a:spcBef>
                        <a:spcAft>
                          <a:spcPts val="0"/>
                        </a:spcAft>
                      </a:pPr>
                      <a:r>
                        <a:rPr lang="en-US" sz="1200" b="1" dirty="0">
                          <a:solidFill>
                            <a:schemeClr val="bg1"/>
                          </a:solidFill>
                          <a:effectLst/>
                        </a:rPr>
                        <a:t>Best practice: </a:t>
                      </a:r>
                      <a:r>
                        <a:rPr lang="en-US" sz="1200" dirty="0">
                          <a:solidFill>
                            <a:schemeClr val="bg1"/>
                          </a:solidFill>
                          <a:effectLst/>
                        </a:rPr>
                        <a:t>Principle of Least Privilege–this means a developer should never grant more access to a user than is needed</a:t>
                      </a:r>
                      <a:endParaRPr lang="en-US" sz="1200" dirty="0">
                        <a:solidFill>
                          <a:schemeClr val="bg1"/>
                        </a:solidFill>
                        <a:effectLst/>
                        <a:latin typeface="Calibri" panose="020F0502020204030204" pitchFamily="34" charset="0"/>
                        <a:ea typeface="Calibri" panose="020F0502020204030204" pitchFamily="34" charset="0"/>
                      </a:endParaRPr>
                    </a:p>
                  </a:txBody>
                  <a:tcPr marL="54207" marR="54207" marT="54207" marB="54207"/>
                </a:tc>
                <a:extLst>
                  <a:ext uri="{0D108BD9-81ED-4DB2-BD59-A6C34878D82A}">
                    <a16:rowId xmlns:a16="http://schemas.microsoft.com/office/drawing/2014/main" val="1735954224"/>
                  </a:ext>
                </a:extLst>
              </a:tr>
              <a:tr h="1380266">
                <a:tc>
                  <a:txBody>
                    <a:bodyPr/>
                    <a:lstStyle/>
                    <a:p>
                      <a:pPr marL="0" marR="0">
                        <a:spcBef>
                          <a:spcPts val="0"/>
                        </a:spcBef>
                        <a:spcAft>
                          <a:spcPts val="0"/>
                        </a:spcAft>
                      </a:pPr>
                      <a:r>
                        <a:rPr lang="en-US" sz="1200">
                          <a:solidFill>
                            <a:schemeClr val="bg1"/>
                          </a:solidFill>
                          <a:effectLst/>
                        </a:rPr>
                        <a:t>Accounting</a:t>
                      </a:r>
                      <a:endParaRPr lang="en-US" sz="1200">
                        <a:solidFill>
                          <a:schemeClr val="bg1"/>
                        </a:solidFill>
                        <a:effectLst/>
                        <a:latin typeface="Calibri" panose="020F0502020204030204" pitchFamily="34" charset="0"/>
                        <a:ea typeface="Calibri" panose="020F0502020204030204" pitchFamily="34" charset="0"/>
                      </a:endParaRPr>
                    </a:p>
                  </a:txBody>
                  <a:tcPr marL="54207" marR="54207" marT="54207" marB="54207"/>
                </a:tc>
                <a:tc>
                  <a:txBody>
                    <a:bodyPr/>
                    <a:lstStyle/>
                    <a:p>
                      <a:pPr marL="0" marR="0">
                        <a:spcBef>
                          <a:spcPts val="0"/>
                        </a:spcBef>
                        <a:spcAft>
                          <a:spcPts val="0"/>
                        </a:spcAft>
                      </a:pPr>
                      <a:r>
                        <a:rPr lang="en-US" sz="1200" b="1" dirty="0">
                          <a:solidFill>
                            <a:schemeClr val="bg1"/>
                          </a:solidFill>
                          <a:effectLst/>
                        </a:rPr>
                        <a:t>What is the role?: </a:t>
                      </a:r>
                      <a:r>
                        <a:rPr lang="en-US" sz="1200" b="0" dirty="0">
                          <a:solidFill>
                            <a:schemeClr val="bg1"/>
                          </a:solidFill>
                          <a:effectLst/>
                        </a:rPr>
                        <a:t>To enforce accountability and communicate responsibilities and obligations to all parties, including actionable consequences</a:t>
                      </a:r>
                      <a:r>
                        <a:rPr lang="en-US" sz="1200" dirty="0">
                          <a:solidFill>
                            <a:schemeClr val="bg1"/>
                          </a:solidFill>
                          <a:effectLst/>
                        </a:rPr>
                        <a:t>. </a:t>
                      </a:r>
                    </a:p>
                    <a:p>
                      <a:pPr marL="0" marR="0">
                        <a:spcBef>
                          <a:spcPts val="0"/>
                        </a:spcBef>
                        <a:spcAft>
                          <a:spcPts val="0"/>
                        </a:spcAft>
                      </a:pPr>
                      <a:endParaRPr lang="en-US" sz="1200" dirty="0">
                        <a:solidFill>
                          <a:schemeClr val="bg1"/>
                        </a:solidFill>
                        <a:effectLst/>
                      </a:endParaRPr>
                    </a:p>
                    <a:p>
                      <a:pPr marL="0" marR="0">
                        <a:spcBef>
                          <a:spcPts val="0"/>
                        </a:spcBef>
                        <a:spcAft>
                          <a:spcPts val="0"/>
                        </a:spcAft>
                      </a:pPr>
                      <a:r>
                        <a:rPr lang="en-US" sz="1200" dirty="0">
                          <a:solidFill>
                            <a:schemeClr val="bg1"/>
                          </a:solidFill>
                          <a:effectLst/>
                        </a:rPr>
                        <a:t>Best practice: At the very least, to ensure a user scrolls to the bottom of the terms and conditions before an “I Agree” button becomes available to press. </a:t>
                      </a:r>
                      <a:endParaRPr lang="en-US" sz="1200" dirty="0">
                        <a:solidFill>
                          <a:schemeClr val="bg1"/>
                        </a:solidFill>
                        <a:effectLst/>
                        <a:latin typeface="Calibri" panose="020F0502020204030204" pitchFamily="34" charset="0"/>
                        <a:ea typeface="Calibri" panose="020F0502020204030204" pitchFamily="34" charset="0"/>
                      </a:endParaRPr>
                    </a:p>
                  </a:txBody>
                  <a:tcPr marL="54207" marR="54207" marT="54207" marB="54207"/>
                </a:tc>
                <a:extLst>
                  <a:ext uri="{0D108BD9-81ED-4DB2-BD59-A6C34878D82A}">
                    <a16:rowId xmlns:a16="http://schemas.microsoft.com/office/drawing/2014/main" val="3632401952"/>
                  </a:ext>
                </a:extLst>
              </a:tr>
            </a:tbl>
          </a:graphicData>
        </a:graphic>
      </p:graphicFrame>
      <p:pic>
        <p:nvPicPr>
          <p:cNvPr id="3" name="Audio 2">
            <a:hlinkClick r:id="" action="ppaction://media"/>
            <a:extLst>
              <a:ext uri="{FF2B5EF4-FFF2-40B4-BE49-F238E27FC236}">
                <a16:creationId xmlns:a16="http://schemas.microsoft.com/office/drawing/2014/main" id="{CC057F65-EE60-A444-D75E-4E4F3B7C45B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99349"/>
    </mc:Choice>
    <mc:Fallback>
      <p:transition spd="slow" advTm="99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SQL Injection Unit Testing</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Graphical user interface, text, application&#10;&#10;Description automatically generated">
            <a:extLst>
              <a:ext uri="{FF2B5EF4-FFF2-40B4-BE49-F238E27FC236}">
                <a16:creationId xmlns:a16="http://schemas.microsoft.com/office/drawing/2014/main" id="{DA9CA435-5D23-B2D6-D962-1FEC5781F40B}"/>
              </a:ext>
            </a:extLst>
          </p:cNvPr>
          <p:cNvPicPr>
            <a:picLocks noChangeAspect="1"/>
          </p:cNvPicPr>
          <p:nvPr/>
        </p:nvPicPr>
        <p:blipFill>
          <a:blip r:embed="rId7"/>
          <a:stretch>
            <a:fillRect/>
          </a:stretch>
        </p:blipFill>
        <p:spPr>
          <a:xfrm>
            <a:off x="951978" y="1732186"/>
            <a:ext cx="9629905" cy="4857565"/>
          </a:xfrm>
          <a:prstGeom prst="rect">
            <a:avLst/>
          </a:prstGeom>
        </p:spPr>
      </p:pic>
      <p:pic>
        <p:nvPicPr>
          <p:cNvPr id="4" name="Audio 3">
            <a:hlinkClick r:id="" action="ppaction://media"/>
            <a:extLst>
              <a:ext uri="{FF2B5EF4-FFF2-40B4-BE49-F238E27FC236}">
                <a16:creationId xmlns:a16="http://schemas.microsoft.com/office/drawing/2014/main" id="{7A9D62A9-FFB2-2D9A-71C0-FD4A8286A46C}"/>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448"/>
    </mc:Choice>
    <mc:Fallback>
      <p:transition spd="slow" advTm="33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Audio 1">
            <a:hlinkClick r:id="" action="ppaction://media"/>
            <a:extLst>
              <a:ext uri="{FF2B5EF4-FFF2-40B4-BE49-F238E27FC236}">
                <a16:creationId xmlns:a16="http://schemas.microsoft.com/office/drawing/2014/main" id="{817E0010-39FB-5878-AFCF-3BB5A4C7FBE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4326"/>
    </mc:Choice>
    <mc:Fallback>
      <p:transition spd="slow" advTm="54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1531</TotalTime>
  <Words>2841</Words>
  <Application>Microsoft Office PowerPoint</Application>
  <PresentationFormat>Widescreen</PresentationFormat>
  <Paragraphs>285</Paragraphs>
  <Slides>14</Slides>
  <Notes>14</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Century Gothic</vt:lpstr>
      <vt:lpstr>Times New Roman</vt:lpstr>
      <vt:lpstr>Calibri</vt:lpstr>
      <vt:lpstr>Arial</vt:lpstr>
      <vt:lpstr>Vapor Trail</vt:lpstr>
      <vt:lpstr>Green Pace</vt:lpstr>
      <vt:lpstr>OVERVIEW: DEFENSE IN DEPTH</vt:lpstr>
      <vt:lpstr>THREATS MATRIX</vt:lpstr>
      <vt:lpstr>10 PRINCIPLES</vt:lpstr>
      <vt:lpstr>CODING STANDARDS</vt:lpstr>
      <vt:lpstr>ENCRYPTION POLICIES</vt:lpstr>
      <vt:lpstr>TRIPLE-A POLICIES</vt:lpstr>
      <vt:lpstr>SQL Injection Unit Testing</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Mark M</cp:lastModifiedBy>
  <cp:revision>63</cp:revision>
  <dcterms:created xsi:type="dcterms:W3CDTF">2020-08-19T17:59:24Z</dcterms:created>
  <dcterms:modified xsi:type="dcterms:W3CDTF">2022-08-15T13:43:25Z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